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8" r:id="rId3"/>
    <p:sldId id="259" r:id="rId4"/>
    <p:sldId id="260" r:id="rId5"/>
    <p:sldId id="266" r:id="rId6"/>
    <p:sldId id="267" r:id="rId7"/>
    <p:sldId id="264" r:id="rId8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  <a:srgbClr val="00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44178" autoAdjust="0"/>
  </p:normalViewPr>
  <p:slideViewPr>
    <p:cSldViewPr>
      <p:cViewPr varScale="1">
        <p:scale>
          <a:sx n="47" d="100"/>
          <a:sy n="47" d="100"/>
        </p:scale>
        <p:origin x="-18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7D8B14-A760-4399-8C74-C692E7CC051F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F11B0F-C9B6-4AF0-A097-D49BA528785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685800" lvl="1" indent="-228600" eaLnBrk="1" hangingPunct="1">
              <a:lnSpc>
                <a:spcPct val="80000"/>
              </a:lnSpc>
            </a:pPr>
            <a:endParaRPr lang="bg-BG" sz="9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g-BG" sz="10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endParaRPr lang="bg-BG" sz="8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71450" indent="-171450">
              <a:spcBef>
                <a:spcPct val="0"/>
              </a:spcBef>
              <a:buFont typeface="Wingdings" pitchFamily="2" charset="2"/>
              <a:buChar char="§"/>
            </a:pPr>
            <a:endParaRPr lang="bg-BG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8217F82-BF5F-4D50-9DA7-4168DE200DA6}" type="slidenum">
              <a:rPr lang="bg-BG" sz="1200">
                <a:latin typeface="Calibri" pitchFamily="34" charset="0"/>
              </a:rPr>
              <a:pPr algn="r"/>
              <a:t>5</a:t>
            </a:fld>
            <a:endParaRPr lang="bg-BG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endParaRPr lang="bg-BG" sz="8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9DA5D-F5F0-42F2-951C-638F73E6433D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2F7FB-8A91-40A1-966F-B931699DFCB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E22D-724C-4F8E-8EAB-C78B110B7334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6BCF2-4CF4-4B42-9080-6FE400F3000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3DC9C-F361-4C04-BF30-9F593BA86883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E81D-086D-43BC-8402-2947403062F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4B79A-F586-4C34-94C9-028551A5F46B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B2B97-FFD0-48B7-9202-2910B3B2EDE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A8DD5-5F38-4213-B1E9-8F9C0629C6FD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E4D7B-09F8-4B19-9F5A-9247B0CF35A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089DC-FF62-4514-809B-597BB03E644E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36861-EAB1-4040-BDA4-9A10C0F1E05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5B9AD-255F-4C70-BAC7-6889F1ECD1E4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69A59-5248-4792-BFD3-D09194986FF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65F4C-440A-4C2D-A3A4-B889F6CF3F82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F2DAE-B627-426B-B37E-A705CE69880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62863" y="166688"/>
            <a:ext cx="110331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66C95-28F8-49BA-B8C7-31484DCD36D7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DA3A-2201-4ADE-9EAB-402D3931AE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7398-A749-4EC3-865C-09592F612316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A982-1AE5-4D3D-91D4-1A97A0F2C3C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1161A-6430-494A-AAD3-EC10C421D86E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D4E8D-693E-4926-8F55-5F47F13A8B4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Щракнете, за да редактирате стила на заглавието в образеца</a:t>
            </a:r>
          </a:p>
        </p:txBody>
      </p:sp>
      <p:sp>
        <p:nvSpPr>
          <p:cNvPr id="1027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B05239-E6DE-40C3-94EF-3B04E02DD4AA}" type="datetimeFigureOut">
              <a:rPr lang="bg-BG"/>
              <a:pPr>
                <a:defRPr/>
              </a:pPr>
              <a:t>01.4.2013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D97764-7539-41BF-B4B7-E416D41D86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 idx="4294967295"/>
          </p:nvPr>
        </p:nvSpPr>
        <p:spPr>
          <a:xfrm>
            <a:off x="539750" y="2565400"/>
            <a:ext cx="7772400" cy="1584325"/>
          </a:xfrm>
        </p:spPr>
        <p:txBody>
          <a:bodyPr/>
          <a:lstStyle/>
          <a:p>
            <a:r>
              <a:rPr lang="bg-BG" sz="2400" b="1" smtClean="0">
                <a:solidFill>
                  <a:srgbClr val="800000"/>
                </a:solidFill>
                <a:latin typeface="Arial" charset="0"/>
              </a:rPr>
              <a:t>Резултати от работата на РГ за разработване на методология и приоритизиране на туристическата и културната политика от регионално значение</a:t>
            </a:r>
            <a:br>
              <a:rPr lang="bg-BG" sz="2400" b="1" smtClean="0">
                <a:solidFill>
                  <a:srgbClr val="800000"/>
                </a:solidFill>
                <a:latin typeface="Arial" charset="0"/>
              </a:rPr>
            </a:br>
            <a:r>
              <a:rPr lang="bg-BG" sz="2400" b="1" smtClean="0">
                <a:solidFill>
                  <a:srgbClr val="800000"/>
                </a:solidFill>
                <a:latin typeface="Arial" charset="0"/>
              </a:rPr>
              <a:t/>
            </a:r>
            <a:br>
              <a:rPr lang="bg-BG" sz="2400" b="1" smtClean="0">
                <a:solidFill>
                  <a:srgbClr val="800000"/>
                </a:solidFill>
                <a:latin typeface="Arial" charset="0"/>
              </a:rPr>
            </a:br>
            <a:r>
              <a:rPr lang="bg-BG" sz="2400" b="1" smtClean="0">
                <a:solidFill>
                  <a:srgbClr val="800000"/>
                </a:solidFill>
                <a:latin typeface="Arial" charset="0"/>
              </a:rPr>
              <a:t/>
            </a:r>
            <a:br>
              <a:rPr lang="bg-BG" sz="2400" b="1" smtClean="0">
                <a:solidFill>
                  <a:srgbClr val="800000"/>
                </a:solidFill>
                <a:latin typeface="Arial" charset="0"/>
              </a:rPr>
            </a:br>
            <a:r>
              <a:rPr lang="bg-BG" sz="2400" b="1" smtClean="0">
                <a:solidFill>
                  <a:srgbClr val="800000"/>
                </a:solidFill>
                <a:latin typeface="Arial" charset="0"/>
              </a:rPr>
              <a:t>Резултати от проведени работни срещи с конкретни бенефициенти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4294967295"/>
          </p:nvPr>
        </p:nvSpPr>
        <p:spPr>
          <a:xfrm>
            <a:off x="971550" y="5229225"/>
            <a:ext cx="7056438" cy="792163"/>
          </a:xfrm>
        </p:spPr>
        <p:txBody>
          <a:bodyPr/>
          <a:lstStyle/>
          <a:p>
            <a:pPr algn="ctr">
              <a:lnSpc>
                <a:spcPct val="60000"/>
              </a:lnSpc>
              <a:buFont typeface="Arial" charset="0"/>
              <a:buNone/>
            </a:pPr>
            <a:endParaRPr lang="bg-BG" sz="26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>
              <a:lnSpc>
                <a:spcPct val="60000"/>
              </a:lnSpc>
              <a:buFont typeface="Arial" charset="0"/>
              <a:buNone/>
            </a:pPr>
            <a:endParaRPr lang="bg-BG" sz="26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en-US" sz="16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25-26</a:t>
            </a:r>
            <a:r>
              <a:rPr lang="bg-BG" sz="16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.03.2013 г.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гр. Правец, хотел „РИУ Правец”</a:t>
            </a:r>
            <a:endParaRPr lang="en-US" sz="16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835150" y="400050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Оперативна програма</a:t>
            </a:r>
          </a:p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Региони в растеж 2014-2020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15001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Content Placeholder 2"/>
          <p:cNvSpPr>
            <a:spLocks/>
          </p:cNvSpPr>
          <p:nvPr/>
        </p:nvSpPr>
        <p:spPr bwMode="auto">
          <a:xfrm>
            <a:off x="682625" y="1844675"/>
            <a:ext cx="7850188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50000"/>
              </a:spcBef>
              <a:spcAft>
                <a:spcPct val="50000"/>
              </a:spcAft>
              <a:buFont typeface="Arial" charset="0"/>
              <a:buAutoNum type="arabicPeriod"/>
            </a:pPr>
            <a:r>
              <a:rPr lang="bg-BG" sz="2200"/>
              <a:t>Четири проведени заседания на работната група.</a:t>
            </a:r>
          </a:p>
          <a:p>
            <a:pPr marL="609600" indent="-609600">
              <a:spcBef>
                <a:spcPct val="50000"/>
              </a:spcBef>
              <a:spcAft>
                <a:spcPct val="50000"/>
              </a:spcAft>
              <a:buFont typeface="Arial" charset="0"/>
              <a:buAutoNum type="arabicPeriod"/>
            </a:pPr>
            <a:r>
              <a:rPr lang="bg-BG" sz="2200">
                <a:solidFill>
                  <a:srgbClr val="000066"/>
                </a:solidFill>
              </a:rPr>
              <a:t>Определени категории обекти за оценка.</a:t>
            </a:r>
          </a:p>
          <a:p>
            <a:pPr marL="609600" indent="-609600">
              <a:spcBef>
                <a:spcPct val="50000"/>
              </a:spcBef>
              <a:spcAft>
                <a:spcPct val="50000"/>
              </a:spcAft>
              <a:buFont typeface="Arial" charset="0"/>
              <a:buAutoNum type="arabicPeriod"/>
            </a:pPr>
            <a:r>
              <a:rPr lang="bg-BG" sz="2200"/>
              <a:t>Приет основен списък с обекти и разработена система от критерии за приоритизиране на обектите.</a:t>
            </a:r>
          </a:p>
          <a:p>
            <a:pPr marL="609600" indent="-609600">
              <a:spcBef>
                <a:spcPct val="50000"/>
              </a:spcBef>
              <a:spcAft>
                <a:spcPct val="50000"/>
              </a:spcAft>
              <a:buFont typeface="Arial" charset="0"/>
              <a:buAutoNum type="arabicPeriod"/>
            </a:pPr>
            <a:r>
              <a:rPr lang="ru-RU" sz="2200">
                <a:solidFill>
                  <a:srgbClr val="000066"/>
                </a:solidFill>
              </a:rPr>
              <a:t>Приета „Методология и приоритизиране на туристическата и културната политика от регионално значение с цел подпомагане изготвянето на оперативните програми за програмния период 2014 – 2020 г.”.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835150" y="400050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Оперативна програма</a:t>
            </a:r>
          </a:p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Региони в растеж 2014-2020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15001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Content Placeholder 2"/>
          <p:cNvSpPr>
            <a:spLocks/>
          </p:cNvSpPr>
          <p:nvPr/>
        </p:nvSpPr>
        <p:spPr bwMode="auto">
          <a:xfrm>
            <a:off x="250825" y="1484313"/>
            <a:ext cx="828198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  <a:buFont typeface="Arial" charset="0"/>
              <a:buNone/>
            </a:pPr>
            <a:r>
              <a:rPr lang="bg-BG" b="1"/>
              <a:t>	</a:t>
            </a:r>
            <a:r>
              <a:rPr lang="bg-BG" b="1">
                <a:solidFill>
                  <a:srgbClr val="800000"/>
                </a:solidFill>
              </a:rPr>
              <a:t>Методология и приоритизиране на туристическата и културната политика от регионално значение с цел подпомагане на изготвянето на оперативните програми за периода 2014-2020г.</a:t>
            </a:r>
          </a:p>
          <a:p>
            <a:pPr marL="609600" indent="-609600" algn="ctr">
              <a:spcBef>
                <a:spcPct val="20000"/>
              </a:spcBef>
              <a:buFont typeface="Arial" charset="0"/>
              <a:buNone/>
            </a:pPr>
            <a:endParaRPr lang="bg-BG" sz="800" b="1">
              <a:solidFill>
                <a:srgbClr val="800000"/>
              </a:solidFill>
            </a:endParaRP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bg-BG" sz="1700" b="1"/>
              <a:t>Критерий № 1:</a:t>
            </a:r>
            <a:r>
              <a:rPr lang="bg-BG" sz="1700"/>
              <a:t> Уникалност и значимост на обекта/групата обекти (критерии за допустимост).</a:t>
            </a: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ru-RU" sz="1700" b="1">
                <a:solidFill>
                  <a:srgbClr val="000066"/>
                </a:solidFill>
              </a:rPr>
              <a:t>Критерий № 2:</a:t>
            </a:r>
            <a:r>
              <a:rPr lang="ru-RU" sz="1700">
                <a:solidFill>
                  <a:srgbClr val="000066"/>
                </a:solidFill>
              </a:rPr>
              <a:t> Посещаемост/Популярност на обекта/групата обекти.</a:t>
            </a: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ru-RU" sz="1700" b="1"/>
              <a:t>Критерий № 3:</a:t>
            </a:r>
            <a:r>
              <a:rPr lang="ru-RU" sz="1700"/>
              <a:t> Местоположение на обекта/групата обекти.</a:t>
            </a: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ru-RU" sz="1700" b="1">
                <a:solidFill>
                  <a:srgbClr val="000066"/>
                </a:solidFill>
              </a:rPr>
              <a:t>Критерий № 4:</a:t>
            </a:r>
            <a:r>
              <a:rPr lang="ru-RU" sz="1700">
                <a:solidFill>
                  <a:srgbClr val="000066"/>
                </a:solidFill>
              </a:rPr>
              <a:t> Транспортна достъпност на обекта/групата обекти.</a:t>
            </a: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ru-RU" sz="1700" b="1"/>
              <a:t>Критерий № 5:</a:t>
            </a:r>
            <a:r>
              <a:rPr lang="ru-RU" sz="1700"/>
              <a:t> Състояние на обекта/групата обекти.</a:t>
            </a: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ru-RU" sz="1700" b="1">
                <a:solidFill>
                  <a:srgbClr val="000066"/>
                </a:solidFill>
              </a:rPr>
              <a:t>Критерий № 6:</a:t>
            </a:r>
            <a:r>
              <a:rPr lang="ru-RU" sz="1700">
                <a:solidFill>
                  <a:srgbClr val="000066"/>
                </a:solidFill>
              </a:rPr>
              <a:t> Информационна осигуреност при/за обекта/групата обекти.</a:t>
            </a: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ru-RU" sz="1700" b="1"/>
              <a:t>Критерий № 7:</a:t>
            </a:r>
            <a:r>
              <a:rPr lang="ru-RU" sz="1700"/>
              <a:t> Наличие на основни услуги в близост до обекта/групата обекти.</a:t>
            </a:r>
          </a:p>
          <a:p>
            <a:pPr marL="609600" indent="-609600">
              <a:spcAft>
                <a:spcPct val="50000"/>
              </a:spcAft>
              <a:buFont typeface="Wingdings" pitchFamily="2" charset="2"/>
              <a:buChar char="Ø"/>
            </a:pPr>
            <a:r>
              <a:rPr lang="ru-RU" sz="1700" b="1">
                <a:solidFill>
                  <a:srgbClr val="000066"/>
                </a:solidFill>
              </a:rPr>
              <a:t>Критерий № 8:</a:t>
            </a:r>
            <a:r>
              <a:rPr lang="ru-RU" sz="1700">
                <a:solidFill>
                  <a:srgbClr val="000066"/>
                </a:solidFill>
              </a:rPr>
              <a:t> Наличие на допълващи тематични продукти в района на културния (туристически) обект/и.</a:t>
            </a:r>
            <a:endParaRPr lang="bg-BG" sz="1700">
              <a:solidFill>
                <a:srgbClr val="000066"/>
              </a:solidFill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835150" y="400050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Оперативна програма</a:t>
            </a:r>
          </a:p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Региони в растеж 2014-2020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15001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Content Placeholder 2"/>
          <p:cNvSpPr>
            <a:spLocks/>
          </p:cNvSpPr>
          <p:nvPr/>
        </p:nvSpPr>
        <p:spPr bwMode="auto">
          <a:xfrm>
            <a:off x="250825" y="1916113"/>
            <a:ext cx="86756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ru-RU" sz="2300"/>
              <a:t>      Извършена е първа тестова оценка на избрани обекти</a:t>
            </a: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bg-BG" sz="2300"/>
          </a:p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bg-BG" sz="2300"/>
              <a:t>      </a:t>
            </a:r>
            <a:r>
              <a:rPr lang="bg-BG" sz="2300">
                <a:solidFill>
                  <a:srgbClr val="000066"/>
                </a:solidFill>
              </a:rPr>
              <a:t>Изпратени писма с искане на информация от общините за обектите, подлежащи на оценка</a:t>
            </a: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bg-BG" sz="2300">
              <a:solidFill>
                <a:srgbClr val="000066"/>
              </a:solidFill>
            </a:endParaRPr>
          </a:p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bg-BG" sz="2300"/>
              <a:t>      Извършена </a:t>
            </a:r>
            <a:r>
              <a:rPr lang="bg-BG" sz="2300" b="1"/>
              <a:t>втора тестова оценка</a:t>
            </a:r>
            <a:r>
              <a:rPr lang="bg-BG" sz="2300"/>
              <a:t> на </a:t>
            </a:r>
            <a:r>
              <a:rPr lang="bg-BG" sz="2300" u="sng"/>
              <a:t>общо 60 обекта</a:t>
            </a:r>
            <a:endParaRPr lang="en-US" sz="2300" u="sng"/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en-US" sz="2300"/>
          </a:p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bg-BG" sz="2300"/>
              <a:t>     </a:t>
            </a:r>
            <a:r>
              <a:rPr lang="bg-BG" sz="2300">
                <a:solidFill>
                  <a:srgbClr val="000066"/>
                </a:solidFill>
              </a:rPr>
              <a:t>Предстои оценка на всички обекти, включени в списъка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835150" y="400050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Оперативна програма</a:t>
            </a:r>
          </a:p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Региони в растеж 2014-2020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1835150" y="274638"/>
            <a:ext cx="5616575" cy="922337"/>
          </a:xfrm>
        </p:spPr>
        <p:txBody>
          <a:bodyPr/>
          <a:lstStyle/>
          <a:p>
            <a:r>
              <a:rPr lang="ru-RU" sz="2000" b="1" smtClean="0">
                <a:solidFill>
                  <a:srgbClr val="800000"/>
                </a:solidFill>
                <a:latin typeface="Arial" charset="0"/>
                <a:cs typeface="Arial" charset="0"/>
              </a:rPr>
              <a:t>Резултати от работни срещи с конкретни бенефициенти на Оперативна програма „Региони в растеж“ 2014-2020 г.</a:t>
            </a:r>
            <a:endParaRPr lang="bg-BG" sz="2000" b="1" smtClean="0">
              <a:solidFill>
                <a:srgbClr val="8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556" name="Group 52"/>
          <p:cNvGraphicFramePr>
            <a:graphicFrameLocks noGrp="1"/>
          </p:cNvGraphicFramePr>
          <p:nvPr/>
        </p:nvGraphicFramePr>
        <p:xfrm>
          <a:off x="250825" y="1628775"/>
          <a:ext cx="8642350" cy="4906963"/>
        </p:xfrm>
        <a:graphic>
          <a:graphicData uri="http://schemas.openxmlformats.org/drawingml/2006/table">
            <a:tbl>
              <a:tblPr/>
              <a:tblGrid>
                <a:gridCol w="1225550"/>
                <a:gridCol w="7416800"/>
              </a:tblGrid>
              <a:tr h="48895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Институция </a:t>
                      </a:r>
                      <a:endParaRPr kumimoji="0" lang="bg-BG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Поети ангажименти</a:t>
                      </a:r>
                      <a:endParaRPr kumimoji="0" lang="bg-BG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0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МЗ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До края на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м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.март – старт на процеса по изготвяне на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Национална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 здравна стратегия,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Г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енерален план за болниците и план за действие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Представяне на график за изпълнение на предварителните условия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90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МТСП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Национална стратегия за намаляване на бедността и насърчаване на социалното включване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2020 – изработване на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Национална стратегия за дългосрочна грижа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 –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приемане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юни 2013 г.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5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АПИ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Разработване на пътна стратегия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до 2020г.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 – във финален етап (предстои съгласуване)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До края на април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2013г.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 – изготвяне на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годишен план за действие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Актуализирана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методология за приоритизиране на пътищата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 – месец март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2013 г.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Calibri" pitchFamily="34" charset="0"/>
                          <a:cs typeface="Arial" charset="0"/>
                        </a:rPr>
                        <a:t>Списък с приоритетните отсечки – края  на месец април.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/>
          </p:cNvSpPr>
          <p:nvPr/>
        </p:nvSpPr>
        <p:spPr bwMode="auto">
          <a:xfrm>
            <a:off x="1835150" y="274638"/>
            <a:ext cx="56165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>
                <a:solidFill>
                  <a:srgbClr val="800000"/>
                </a:solidFill>
                <a:cs typeface="Arial" charset="0"/>
              </a:rPr>
              <a:t>Резултати от работни срещи с конкретни бенефициенти на Оперативна програма „Региони в растеж“ 2014-2020 г.</a:t>
            </a:r>
            <a:endParaRPr lang="bg-BG" sz="2000" b="1">
              <a:solidFill>
                <a:srgbClr val="800000"/>
              </a:solidFill>
              <a:cs typeface="Arial" charset="0"/>
            </a:endParaRPr>
          </a:p>
        </p:txBody>
      </p:sp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33" name="Group 33"/>
          <p:cNvGraphicFramePr>
            <a:graphicFrameLocks noGrp="1"/>
          </p:cNvGraphicFramePr>
          <p:nvPr/>
        </p:nvGraphicFramePr>
        <p:xfrm>
          <a:off x="179388" y="1773238"/>
          <a:ext cx="8713787" cy="4608512"/>
        </p:xfrm>
        <a:graphic>
          <a:graphicData uri="http://schemas.openxmlformats.org/drawingml/2006/table">
            <a:tbl>
              <a:tblPr/>
              <a:tblGrid>
                <a:gridCol w="1103312"/>
                <a:gridCol w="7610475"/>
              </a:tblGrid>
              <a:tr h="4079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Институция </a:t>
                      </a:r>
                      <a:endParaRPr kumimoji="0" lang="bg-BG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Поети ангажименти</a:t>
                      </a:r>
                      <a:endParaRPr kumimoji="0" lang="bg-BG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257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МВР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Представяне на график за изпълнение на предварителните условия.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Системи за ранно оповестяване (МВР) –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изготвена програма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,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п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редстои одобрение от МС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Национална стратегия за намаляване на риска и защита на населението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.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Риск от наводнения – МОСВ - срокът на стратегия  е средата на 2015 г.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МОМН,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МЗХ, МК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Представен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 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анализ  на образователната инфраструктура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.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endParaRPr kumimoji="0" lang="bg-BG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85750" marR="0" lvl="0" indent="-2857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риоритизиране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обектите от образователна инфраструктура.</a:t>
                      </a:r>
                    </a:p>
                    <a:p>
                      <a:pPr marL="285750" marR="0" lvl="0" indent="-2857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Образователна реформа – на етап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</a:rPr>
                        <a:t>проект стратегия и план за действие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– края на 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м.</a:t>
                      </a:r>
                      <a:r>
                        <a:rPr kumimoji="0" lang="bg-B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март 2013 г.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27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МИЕТ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Дирекция “Инвестиционна политика”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Изменения на ЗНИ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(ДВ бр.16/19.02.2013г.), политика за нарастване на инвестициите за насърчаване на икон.дейности и проекти с висока добавена стойност</a:t>
                      </a:r>
                    </a:p>
                    <a:p>
                      <a:pPr marL="285750" marR="0" lvl="0" indent="-2857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Насърчителни мерки и възможности за ПЧП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с общините</a:t>
                      </a:r>
                    </a:p>
                    <a:p>
                      <a:pPr marL="285750" marR="0" lvl="0" indent="-28575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Допълняемост</a:t>
                      </a:r>
                      <a:r>
                        <a:rPr kumimoji="0" lang="bg-B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между мерките по ОПРР (2014-2020г.) и ЗНИ</a:t>
                      </a:r>
                    </a:p>
                  </a:txBody>
                  <a:tcPr marL="35612" marR="356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ontent Placeholder 2"/>
          <p:cNvSpPr>
            <a:spLocks noGrp="1"/>
          </p:cNvSpPr>
          <p:nvPr>
            <p:ph idx="4294967295"/>
          </p:nvPr>
        </p:nvSpPr>
        <p:spPr>
          <a:xfrm>
            <a:off x="539750" y="1371600"/>
            <a:ext cx="8229600" cy="5229225"/>
          </a:xfrm>
        </p:spPr>
        <p:txBody>
          <a:bodyPr/>
          <a:lstStyle/>
          <a:p>
            <a:pPr marL="0" indent="0" algn="ctr" defTabSz="912813">
              <a:lnSpc>
                <a:spcPct val="70000"/>
              </a:lnSpc>
              <a:buFont typeface="Arial" charset="0"/>
              <a:buNone/>
            </a:pPr>
            <a:endParaRPr lang="en-US" sz="2600" b="1" smtClean="0">
              <a:latin typeface="Arial" charset="0"/>
              <a:cs typeface="Arial" charset="0"/>
            </a:endParaRPr>
          </a:p>
          <a:p>
            <a:pPr marL="0" indent="0" algn="ctr" defTabSz="912813">
              <a:buFont typeface="Arial" charset="0"/>
              <a:buNone/>
            </a:pPr>
            <a:r>
              <a:rPr lang="ru-RU" sz="2200" b="1" smtClean="0">
                <a:latin typeface="Arial" charset="0"/>
                <a:cs typeface="Arial" charset="0"/>
              </a:rPr>
              <a:t>МИНИСТЕРСТВО НА РЕГИОНАЛНОТО РАЗВИТИЕ И БЛАГОУСТРОЙСТВОТО</a:t>
            </a:r>
          </a:p>
          <a:p>
            <a:pPr marL="0" indent="0" algn="ctr" defTabSz="912813"/>
            <a:endParaRPr lang="bg-BG" sz="26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marL="0" indent="0" algn="ctr" defTabSz="912813">
              <a:buFont typeface="Arial" charset="0"/>
              <a:buNone/>
            </a:pPr>
            <a:r>
              <a:rPr lang="bg-BG" sz="2600" b="1" smtClean="0">
                <a:solidFill>
                  <a:srgbClr val="800000"/>
                </a:solidFill>
                <a:latin typeface="Arial" charset="0"/>
                <a:cs typeface="Arial" charset="0"/>
              </a:rPr>
              <a:t>БЛАГОДАРЯ ЗА ВНИМАНИЕТО!</a:t>
            </a:r>
          </a:p>
          <a:p>
            <a:pPr marL="0" indent="0" algn="ctr" defTabSz="912813"/>
            <a:endParaRPr lang="bg-BG" sz="3000" b="1" smtClean="0">
              <a:solidFill>
                <a:srgbClr val="800000"/>
              </a:solidFill>
              <a:latin typeface="Arial" charset="0"/>
              <a:cs typeface="Arial" charset="0"/>
            </a:endParaRPr>
          </a:p>
          <a:p>
            <a:pPr marL="0" indent="0" algn="ctr" defTabSz="912813">
              <a:spcBef>
                <a:spcPct val="0"/>
              </a:spcBef>
              <a:buFont typeface="Arial" charset="0"/>
              <a:buNone/>
            </a:pPr>
            <a:r>
              <a:rPr lang="ru-RU" sz="18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г-жа Снежина Славчева </a:t>
            </a:r>
            <a:endParaRPr lang="en-US" sz="18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indent="0" algn="ctr" defTabSz="912813">
              <a:spcBef>
                <a:spcPct val="0"/>
              </a:spcBef>
              <a:buFont typeface="Arial" charset="0"/>
              <a:buNone/>
            </a:pPr>
            <a:r>
              <a:rPr lang="ru-RU" sz="18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заместник главен директор </a:t>
            </a:r>
            <a:br>
              <a:rPr lang="ru-RU" sz="1800" b="1" smtClean="0">
                <a:solidFill>
                  <a:srgbClr val="000066"/>
                </a:solidFill>
                <a:latin typeface="Arial" charset="0"/>
                <a:cs typeface="Arial" charset="0"/>
              </a:rPr>
            </a:br>
            <a:r>
              <a:rPr lang="ru-RU" sz="18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ГД „Програмиране на регионалното развитие“</a:t>
            </a:r>
            <a:endParaRPr lang="bg-BG" sz="18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indent="0" algn="ctr" defTabSz="912813">
              <a:spcBef>
                <a:spcPct val="0"/>
              </a:spcBef>
              <a:buFont typeface="Arial" charset="0"/>
              <a:buNone/>
            </a:pPr>
            <a:endParaRPr lang="bg-BG" sz="18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indent="0" algn="ctr" defTabSz="912813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bg-BG" sz="19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indent="0" algn="ctr" defTabSz="912813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bg-BG" sz="1900" b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indent="0" algn="ctr" defTabSz="912813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19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www.mrrb.government.bg </a:t>
            </a:r>
          </a:p>
          <a:p>
            <a:pPr marL="0" indent="0" algn="ctr" defTabSz="912813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19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www.bgregio.eu</a:t>
            </a:r>
          </a:p>
          <a:p>
            <a:pPr marL="0" indent="0" algn="ctr" defTabSz="912813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19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oprd@mrrb.government.bg</a:t>
            </a:r>
          </a:p>
          <a:p>
            <a:pPr marL="0" indent="0" defTabSz="912813">
              <a:lnSpc>
                <a:spcPct val="80000"/>
              </a:lnSpc>
            </a:pPr>
            <a:endParaRPr lang="bg-BG" sz="3000" smtClean="0">
              <a:solidFill>
                <a:srgbClr val="000066"/>
              </a:solidFill>
            </a:endParaRPr>
          </a:p>
        </p:txBody>
      </p:sp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5001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835150" y="400050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Оперативна програма</a:t>
            </a:r>
          </a:p>
          <a:p>
            <a:pPr algn="ctr"/>
            <a:r>
              <a:rPr lang="bg-BG" sz="2000" b="1">
                <a:solidFill>
                  <a:srgbClr val="000000"/>
                </a:solidFill>
                <a:cs typeface="Arial" charset="0"/>
              </a:rPr>
              <a:t>Региони в растеж 2014-2020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507</Words>
  <Application>Microsoft Office PowerPoint</Application>
  <PresentationFormat>On-screen Show (4:3)</PresentationFormat>
  <Paragraphs>81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Wingdings</vt:lpstr>
      <vt:lpstr>Tahoma</vt:lpstr>
      <vt:lpstr>Office тема</vt:lpstr>
      <vt:lpstr>Office тема</vt:lpstr>
      <vt:lpstr>Резултати от работата на РГ за разработване на методология и приоритизиране на туристическата и културната политика от регионално значение   Резултати от проведени работни срещи с конкретни бенефициенти</vt:lpstr>
      <vt:lpstr>Slide 2</vt:lpstr>
      <vt:lpstr>Slide 3</vt:lpstr>
      <vt:lpstr>Slide 4</vt:lpstr>
      <vt:lpstr>Резултати от работни срещи с конкретни бенефициенти на Оперативна програма „Региони в растеж“ 2014-2020 г.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Zlatko Stefanov</dc:creator>
  <cp:lastModifiedBy>RusevaA</cp:lastModifiedBy>
  <cp:revision>22</cp:revision>
  <dcterms:created xsi:type="dcterms:W3CDTF">2013-03-21T07:52:46Z</dcterms:created>
  <dcterms:modified xsi:type="dcterms:W3CDTF">2013-04-01T12:22:31Z</dcterms:modified>
</cp:coreProperties>
</file>