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60" r:id="rId3"/>
    <p:sldId id="257" r:id="rId4"/>
    <p:sldId id="258" r:id="rId5"/>
    <p:sldId id="270" r:id="rId6"/>
    <p:sldId id="259" r:id="rId7"/>
    <p:sldId id="261" r:id="rId8"/>
    <p:sldId id="264" r:id="rId9"/>
    <p:sldId id="262" r:id="rId10"/>
    <p:sldId id="265" r:id="rId11"/>
    <p:sldId id="266" r:id="rId12"/>
    <p:sldId id="267" r:id="rId13"/>
    <p:sldId id="268" r:id="rId14"/>
    <p:sldId id="269" r:id="rId15"/>
    <p:sldId id="271" r:id="rId16"/>
    <p:sldId id="274" r:id="rId17"/>
    <p:sldId id="272" r:id="rId18"/>
    <p:sldId id="273" r:id="rId19"/>
    <p:sldId id="263" r:id="rId20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3" autoAdjust="0"/>
    <p:restoredTop sz="57371" autoAdjust="0"/>
  </p:normalViewPr>
  <p:slideViewPr>
    <p:cSldViewPr>
      <p:cViewPr>
        <p:scale>
          <a:sx n="92" d="100"/>
          <a:sy n="92" d="100"/>
        </p:scale>
        <p:origin x="-2100" y="10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4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0BBA83-A3D6-4153-B8B6-CFBB112D6574}" type="datetimeFigureOut">
              <a:rPr lang="bg-BG" smtClean="0"/>
              <a:t>22.3.2013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CACF36-DA35-46CE-B8F1-612B24257120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1651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endParaRPr lang="bg-B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ACF36-DA35-46CE-B8F1-612B24257120}" type="slidenum">
              <a:rPr lang="bg-BG" smtClean="0"/>
              <a:t>2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3314186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ACF36-DA35-46CE-B8F1-612B24257120}" type="slidenum">
              <a:rPr lang="bg-BG" smtClean="0"/>
              <a:t>11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3709177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ACF36-DA35-46CE-B8F1-612B24257120}" type="slidenum">
              <a:rPr lang="bg-BG" smtClean="0"/>
              <a:t>12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3495258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ACF36-DA35-46CE-B8F1-612B24257120}" type="slidenum">
              <a:rPr lang="bg-BG" smtClean="0"/>
              <a:t>13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6415031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ACF36-DA35-46CE-B8F1-612B24257120}" type="slidenum">
              <a:rPr lang="bg-BG" smtClean="0"/>
              <a:t>14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299818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ACF36-DA35-46CE-B8F1-612B24257120}" type="slidenum">
              <a:rPr lang="bg-BG" smtClean="0"/>
              <a:t>15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108592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ACF36-DA35-46CE-B8F1-612B24257120}" type="slidenum">
              <a:rPr lang="bg-BG" smtClean="0"/>
              <a:t>16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8273665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ACF36-DA35-46CE-B8F1-612B24257120}" type="slidenum">
              <a:rPr lang="bg-BG" smtClean="0"/>
              <a:t>17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2643386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ACF36-DA35-46CE-B8F1-612B24257120}" type="slidenum">
              <a:rPr lang="bg-BG" smtClean="0"/>
              <a:t>18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114440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ACF36-DA35-46CE-B8F1-612B24257120}" type="slidenum">
              <a:rPr lang="bg-BG" smtClean="0"/>
              <a:t>19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67961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ACF36-DA35-46CE-B8F1-612B24257120}" type="slidenum">
              <a:rPr lang="bg-BG" smtClean="0"/>
              <a:t>3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2004886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ACF36-DA35-46CE-B8F1-612B24257120}" type="slidenum">
              <a:rPr lang="bg-BG" smtClean="0"/>
              <a:t>4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5718702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ACF36-DA35-46CE-B8F1-612B24257120}" type="slidenum">
              <a:rPr lang="bg-BG" smtClean="0"/>
              <a:t>5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280292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endParaRPr lang="bg-B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ACF36-DA35-46CE-B8F1-612B24257120}" type="slidenum">
              <a:rPr lang="bg-BG" smtClean="0"/>
              <a:t>6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1821896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endParaRPr lang="bg-B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ACF36-DA35-46CE-B8F1-612B24257120}" type="slidenum">
              <a:rPr lang="bg-BG" smtClean="0"/>
              <a:t>7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74983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endParaRPr lang="bg-B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ACF36-DA35-46CE-B8F1-612B24257120}" type="slidenum">
              <a:rPr lang="bg-BG" smtClean="0"/>
              <a:t>8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989037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ACF36-DA35-46CE-B8F1-612B24257120}" type="slidenum">
              <a:rPr lang="bg-BG" smtClean="0"/>
              <a:t>9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4976514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ACF36-DA35-46CE-B8F1-612B24257120}" type="slidenum">
              <a:rPr lang="bg-BG" smtClean="0"/>
              <a:t>10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990340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 smtClean="0"/>
              <a:t>Щракнете, за да редактирате стила на подзаглавията в образеца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22.3.2013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166688"/>
            <a:ext cx="1103312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22.3.2013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22.3.2013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22.3.2013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22.3.2013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22.3.2013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7" name="Контейнер за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22.3.2013 г.</a:t>
            </a:fld>
            <a:endParaRPr lang="bg-BG"/>
          </a:p>
        </p:txBody>
      </p:sp>
      <p:sp>
        <p:nvSpPr>
          <p:cNvPr id="8" name="Контейнер за долния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Контейнер за номер н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22.3.2013 г.</a:t>
            </a:fld>
            <a:endParaRPr lang="bg-BG"/>
          </a:p>
        </p:txBody>
      </p:sp>
      <p:sp>
        <p:nvSpPr>
          <p:cNvPr id="4" name="Контейнер за долния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22.3.2013 г.</a:t>
            </a:fld>
            <a:endParaRPr lang="bg-BG"/>
          </a:p>
        </p:txBody>
      </p:sp>
      <p:sp>
        <p:nvSpPr>
          <p:cNvPr id="3" name="Контейнер за долния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22.3.2013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22.3.2013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 dirty="0" smtClean="0"/>
              <a:t>Щракнете, за да редактирате стила на заглавието в образеца</a:t>
            </a:r>
            <a:endParaRPr lang="bg-BG" dirty="0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CC536-4F3D-4E22-A9F1-A3C6D40310AC}" type="datetimeFigureOut">
              <a:rPr lang="bg-BG" smtClean="0"/>
              <a:t>22.3.2013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166688"/>
            <a:ext cx="1103312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gregio.eu/" TargetMode="External"/><Relationship Id="rId2" Type="http://schemas.openxmlformats.org/officeDocument/2006/relationships/hyperlink" Target="http://www.mrrb.government.bg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556792"/>
            <a:ext cx="7772400" cy="1584176"/>
          </a:xfrm>
        </p:spPr>
        <p:txBody>
          <a:bodyPr>
            <a:normAutofit/>
          </a:bodyPr>
          <a:lstStyle/>
          <a:p>
            <a:r>
              <a:rPr lang="ru-RU" sz="28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Резултати</a:t>
            </a:r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от </a:t>
            </a:r>
            <a:r>
              <a:rPr lang="ru-RU" sz="28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етап</a:t>
            </a:r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4 на услуга „</a:t>
            </a:r>
            <a:r>
              <a:rPr lang="ru-RU" sz="28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Разработване</a:t>
            </a:r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на </a:t>
            </a:r>
            <a:r>
              <a:rPr lang="ru-RU" sz="28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социално-икономически</a:t>
            </a:r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анализ за </a:t>
            </a:r>
            <a:r>
              <a:rPr lang="ru-RU" sz="28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нуждите</a:t>
            </a:r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на ОПРР 2014-2020“</a:t>
            </a:r>
            <a:endParaRPr lang="bg-BG" sz="2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40968"/>
            <a:ext cx="6400800" cy="3240360"/>
          </a:xfrm>
        </p:spPr>
        <p:txBody>
          <a:bodyPr>
            <a:normAutofit fontScale="55000" lnSpcReduction="20000"/>
          </a:bodyPr>
          <a:lstStyle/>
          <a:p>
            <a:pPr marL="342900" indent="-342900" eaLnBrk="0" hangingPunct="0">
              <a:lnSpc>
                <a:spcPct val="80000"/>
              </a:lnSpc>
            </a:pPr>
            <a:endParaRPr lang="en-US" b="1" dirty="0" smtClean="0">
              <a:solidFill>
                <a:srgbClr val="000066"/>
              </a:solidFill>
              <a:latin typeface="Calibri" pitchFamily="34" charset="0"/>
            </a:endParaRPr>
          </a:p>
          <a:p>
            <a:pPr eaLnBrk="0" fontAlgn="base" hangingPunct="0">
              <a:lnSpc>
                <a:spcPct val="110000"/>
              </a:lnSpc>
              <a:spcAft>
                <a:spcPct val="0"/>
              </a:spcAft>
            </a:pPr>
            <a:r>
              <a:rPr lang="ru-RU" sz="4400" b="1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Седмо</a:t>
            </a:r>
            <a:r>
              <a:rPr lang="ru-RU" sz="44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заседание на ТРГ за </a:t>
            </a:r>
            <a:r>
              <a:rPr lang="ru-RU" sz="4400" b="1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разработване</a:t>
            </a:r>
            <a:r>
              <a:rPr lang="ru-RU" sz="44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на оперативна </a:t>
            </a:r>
            <a:r>
              <a:rPr lang="ru-RU" sz="4400" b="1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програма</a:t>
            </a:r>
            <a:r>
              <a:rPr lang="ru-RU" sz="44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„</a:t>
            </a:r>
            <a:r>
              <a:rPr lang="ru-RU" sz="4400" b="1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Региони</a:t>
            </a:r>
            <a:r>
              <a:rPr lang="ru-RU" sz="44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4400" b="1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растеж</a:t>
            </a:r>
            <a:r>
              <a:rPr lang="ru-RU" sz="44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” 2014 – 2020 г.</a:t>
            </a:r>
          </a:p>
          <a:p>
            <a:pPr eaLnBrk="0" fontAlgn="base" hangingPunct="0">
              <a:lnSpc>
                <a:spcPct val="110000"/>
              </a:lnSpc>
              <a:spcAft>
                <a:spcPct val="0"/>
              </a:spcAft>
            </a:pPr>
            <a:endParaRPr lang="ru-RU" sz="4400" b="1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lnSpc>
                <a:spcPct val="110000"/>
              </a:lnSpc>
              <a:spcAft>
                <a:spcPct val="0"/>
              </a:spcAft>
            </a:pPr>
            <a:r>
              <a:rPr lang="en-US" sz="44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25-26</a:t>
            </a:r>
            <a:r>
              <a:rPr lang="bg-BG" sz="44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.03.2013 г.</a:t>
            </a:r>
          </a:p>
          <a:p>
            <a:pPr eaLnBrk="0" fontAlgn="base" hangingPunct="0">
              <a:lnSpc>
                <a:spcPct val="110000"/>
              </a:lnSpc>
              <a:spcAft>
                <a:spcPct val="0"/>
              </a:spcAft>
            </a:pPr>
            <a:r>
              <a:rPr lang="ru-RU" sz="44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гр. </a:t>
            </a:r>
            <a:r>
              <a:rPr lang="ru-RU" sz="4400" b="1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Правец</a:t>
            </a:r>
            <a:r>
              <a:rPr lang="ru-RU" sz="44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, хотел „РИУ </a:t>
            </a:r>
            <a:r>
              <a:rPr lang="ru-RU" sz="4400" b="1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Правец</a:t>
            </a:r>
            <a:r>
              <a:rPr lang="ru-RU" sz="44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”</a:t>
            </a:r>
          </a:p>
          <a:p>
            <a:pPr marL="342900" indent="-342900" eaLnBrk="0" hangingPunct="0">
              <a:lnSpc>
                <a:spcPct val="80000"/>
              </a:lnSpc>
            </a:pPr>
            <a:endParaRPr lang="en-US" b="1" dirty="0" smtClean="0">
              <a:solidFill>
                <a:srgbClr val="000066"/>
              </a:solidFill>
              <a:latin typeface="Calibri" pitchFamily="34" charset="0"/>
            </a:endParaRPr>
          </a:p>
          <a:p>
            <a:pPr marL="342900" indent="-342900" defTabSz="912813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2200" b="1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defTabSz="912813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  <a:hlinkClick r:id="rId2"/>
              </a:rPr>
              <a:t>www.mrrb.government.bg</a:t>
            </a:r>
            <a:endParaRPr lang="en-US" sz="2200" b="1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defTabSz="912813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2200" b="1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defTabSz="912813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  <a:hlinkClick r:id="rId3"/>
              </a:rPr>
              <a:t>www.bgregio.eu</a:t>
            </a:r>
            <a:endParaRPr lang="en-US" sz="2200" b="1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defTabSz="912813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2200" b="1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endParaRPr lang="bg-BG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5001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2"/>
          <p:cNvSpPr txBox="1">
            <a:spLocks noChangeArrowheads="1"/>
          </p:cNvSpPr>
          <p:nvPr/>
        </p:nvSpPr>
        <p:spPr bwMode="auto">
          <a:xfrm>
            <a:off x="1835696" y="400843"/>
            <a:ext cx="5256584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Оперативна програма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Региони в растеж 2014-2020</a:t>
            </a:r>
          </a:p>
        </p:txBody>
      </p:sp>
    </p:spTree>
    <p:extLst>
      <p:ext uri="{BB962C8B-B14F-4D97-AF65-F5344CB8AC3E}">
        <p14:creationId xmlns:p14="http://schemas.microsoft.com/office/powerpoint/2010/main" val="334012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5001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652588" y="156575"/>
            <a:ext cx="5799732" cy="1143000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Анализ на </a:t>
            </a:r>
            <a:r>
              <a:rPr lang="ru-RU" sz="20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инфраструктурата</a:t>
            </a: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0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попадаща</a:t>
            </a: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0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зоните</a:t>
            </a: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за </a:t>
            </a:r>
            <a:r>
              <a:rPr lang="ru-RU" sz="20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въздействие</a:t>
            </a: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на ИПГВР</a:t>
            </a:r>
            <a:endParaRPr lang="bg-BG" sz="2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3608" y="1325671"/>
            <a:ext cx="6740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24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Общинска образователна инфраструктура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2939635"/>
              </p:ext>
            </p:extLst>
          </p:nvPr>
        </p:nvGraphicFramePr>
        <p:xfrm>
          <a:off x="134044" y="2161339"/>
          <a:ext cx="5201842" cy="4594503"/>
        </p:xfrm>
        <a:graphic>
          <a:graphicData uri="http://schemas.openxmlformats.org/drawingml/2006/table">
            <a:tbl>
              <a:tblPr/>
              <a:tblGrid>
                <a:gridCol w="905199"/>
                <a:gridCol w="875242"/>
                <a:gridCol w="716107"/>
                <a:gridCol w="716107"/>
                <a:gridCol w="636540"/>
                <a:gridCol w="795675"/>
                <a:gridCol w="556972"/>
              </a:tblGrid>
              <a:tr h="822767">
                <a:tc rowSpan="2"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 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Брой обекти, попадащи в зоните за въздействие</a:t>
                      </a:r>
                      <a:endParaRPr lang="bg-BG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% от обектите в 67-те града</a:t>
                      </a:r>
                      <a:endParaRPr lang="bg-BG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% от обектите в страната</a:t>
                      </a:r>
                      <a:endParaRPr lang="bg-BG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200" dirty="0" err="1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Състояние</a:t>
                      </a:r>
                      <a:r>
                        <a:rPr lang="ru-RU" sz="1200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на </a:t>
                      </a:r>
                      <a:r>
                        <a:rPr lang="ru-RU" sz="1200" dirty="0" err="1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обектите</a:t>
                      </a:r>
                      <a:r>
                        <a:rPr lang="ru-RU" sz="1200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(% от </a:t>
                      </a:r>
                      <a:r>
                        <a:rPr lang="ru-RU" sz="1200" dirty="0" err="1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всички</a:t>
                      </a:r>
                      <a:r>
                        <a:rPr lang="ru-RU" sz="1200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200" dirty="0" err="1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обекти</a:t>
                      </a:r>
                      <a:r>
                        <a:rPr lang="ru-RU" sz="1200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в </a:t>
                      </a:r>
                      <a:r>
                        <a:rPr lang="ru-RU" sz="1200" dirty="0" err="1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групата</a:t>
                      </a:r>
                      <a:r>
                        <a:rPr lang="ru-RU" sz="1200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)</a:t>
                      </a:r>
                      <a:endParaRPr lang="bg-BG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bg-BG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bg-BG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3972"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Добро</a:t>
                      </a:r>
                      <a:endParaRPr lang="bg-BG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Средно</a:t>
                      </a:r>
                      <a:endParaRPr lang="bg-BG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Лошо</a:t>
                      </a:r>
                      <a:endParaRPr lang="bg-BG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958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Общински специални училища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27,3%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25,0%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600"/>
                        </a:spcAft>
                      </a:pPr>
                      <a:r>
                        <a:rPr lang="bg-BG" sz="12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600"/>
                        </a:spcAft>
                      </a:pPr>
                      <a:r>
                        <a:rPr lang="bg-BG" sz="1200" kern="120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33%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600"/>
                        </a:spcAft>
                      </a:pPr>
                      <a:r>
                        <a:rPr lang="bg-BG" sz="12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67%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944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Общински професионални училища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29,4%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11,9%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600"/>
                        </a:spcAft>
                      </a:pPr>
                      <a:r>
                        <a:rPr lang="bg-BG" sz="12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600"/>
                        </a:spcAft>
                      </a:pPr>
                      <a:r>
                        <a:rPr lang="bg-BG" sz="12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40%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600"/>
                        </a:spcAft>
                      </a:pPr>
                      <a:r>
                        <a:rPr lang="bg-BG" sz="1200" kern="120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40%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944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Общински общообразователни училища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173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21,2%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8,3%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600"/>
                        </a:spcAft>
                      </a:pPr>
                      <a:r>
                        <a:rPr lang="bg-BG" sz="12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28%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600"/>
                        </a:spcAft>
                      </a:pPr>
                      <a:r>
                        <a:rPr lang="bg-BG" sz="12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43%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600"/>
                        </a:spcAft>
                      </a:pPr>
                      <a:r>
                        <a:rPr lang="bg-BG" sz="12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29%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958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Общински детски градини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152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18,9%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7,3%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600"/>
                        </a:spcAft>
                      </a:pPr>
                      <a:r>
                        <a:rPr lang="bg-BG" sz="12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22%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600"/>
                        </a:spcAft>
                      </a:pPr>
                      <a:r>
                        <a:rPr lang="bg-BG" sz="12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45%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600"/>
                        </a:spcAft>
                      </a:pPr>
                      <a:r>
                        <a:rPr lang="bg-BG" sz="12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34%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72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Общо обекти</a:t>
                      </a:r>
                      <a:endParaRPr lang="bg-BG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333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bg-BG" sz="12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bg-BG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600"/>
                        </a:spcAft>
                      </a:pPr>
                      <a:r>
                        <a:rPr lang="bg-BG" sz="12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25%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600"/>
                        </a:spcAft>
                      </a:pPr>
                      <a:r>
                        <a:rPr lang="bg-BG" sz="12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44%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600"/>
                        </a:spcAft>
                      </a:pPr>
                      <a:r>
                        <a:rPr lang="bg-BG" sz="12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32%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348880"/>
            <a:ext cx="3779912" cy="4509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262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5001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652588" y="274638"/>
            <a:ext cx="5799732" cy="1143000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Анализ на </a:t>
            </a:r>
            <a:r>
              <a:rPr lang="ru-RU" sz="20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инфраструктурата</a:t>
            </a: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0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попадаща</a:t>
            </a: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0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зоните</a:t>
            </a: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за </a:t>
            </a:r>
            <a:r>
              <a:rPr lang="ru-RU" sz="20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въздействие</a:t>
            </a: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на ИПГВР</a:t>
            </a:r>
            <a:endParaRPr lang="bg-BG" sz="2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87624" y="1311557"/>
            <a:ext cx="67467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24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Държавна образователна инфраструктура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5229124"/>
              </p:ext>
            </p:extLst>
          </p:nvPr>
        </p:nvGraphicFramePr>
        <p:xfrm>
          <a:off x="152400" y="2046321"/>
          <a:ext cx="5427711" cy="4623039"/>
        </p:xfrm>
        <a:graphic>
          <a:graphicData uri="http://schemas.openxmlformats.org/drawingml/2006/table">
            <a:tbl>
              <a:tblPr/>
              <a:tblGrid>
                <a:gridCol w="1405390"/>
                <a:gridCol w="1017696"/>
                <a:gridCol w="775387"/>
                <a:gridCol w="630002"/>
                <a:gridCol w="581541"/>
                <a:gridCol w="533078"/>
                <a:gridCol w="484617"/>
              </a:tblGrid>
              <a:tr h="717036">
                <a:tc rowSpan="2"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 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Брой обекти, попадащи в зоните за въздействие</a:t>
                      </a:r>
                      <a:endParaRPr lang="bg-BG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% от обектите в 67-те града</a:t>
                      </a:r>
                      <a:endParaRPr lang="bg-BG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% от обектите в страната</a:t>
                      </a:r>
                      <a:endParaRPr lang="bg-BG" sz="12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bg-BG" sz="1200" b="1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Състояние на обектите (% от всички обекти в групата</a:t>
                      </a:r>
                      <a:endParaRPr lang="bg-BG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bg-BG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bg-BG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518"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Добро</a:t>
                      </a:r>
                      <a:endParaRPr lang="bg-BG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Средно</a:t>
                      </a:r>
                      <a:endParaRPr lang="bg-BG" sz="12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Лошо</a:t>
                      </a:r>
                      <a:endParaRPr lang="bg-BG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5513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Държавни общообразователни училища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13%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10%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100%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7036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Държавни специални училища към МОМН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20%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12%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38%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63%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7036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Държавни професионални училища към МОМН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55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25%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21%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13%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56%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31%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5513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Държавни професионални училища към МЗХ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20%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11%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40%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50%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5513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Държавни професионални училища към МК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16%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14%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67%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33%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18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Общо обекти</a:t>
                      </a:r>
                      <a:endParaRPr lang="bg-BG" sz="12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77</a:t>
                      </a:r>
                      <a:endParaRPr lang="bg-BG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bg-BG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bg-BG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10%</a:t>
                      </a:r>
                      <a:endParaRPr lang="bg-BG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53%</a:t>
                      </a:r>
                      <a:endParaRPr lang="bg-BG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36%</a:t>
                      </a:r>
                      <a:endParaRPr lang="bg-BG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8848" y="3284984"/>
            <a:ext cx="3435085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621357" y="2361654"/>
            <a:ext cx="35513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200" b="1" dirty="0">
                <a:latin typeface="Arial" pitchFamily="34" charset="0"/>
                <a:ea typeface="Times New Roman"/>
                <a:cs typeface="Arial" pitchFamily="34" charset="0"/>
              </a:rPr>
              <a:t>Държавни училища, получили </a:t>
            </a:r>
            <a:r>
              <a:rPr lang="bg-BG" sz="1200" b="1" dirty="0" smtClean="0">
                <a:latin typeface="Arial" pitchFamily="34" charset="0"/>
                <a:ea typeface="Times New Roman"/>
                <a:cs typeface="Arial" pitchFamily="34" charset="0"/>
              </a:rPr>
              <a:t>финансиране  </a:t>
            </a:r>
            <a:r>
              <a:rPr lang="bg-BG" sz="1200" b="1" dirty="0">
                <a:latin typeface="Arial" pitchFamily="34" charset="0"/>
                <a:ea typeface="Times New Roman"/>
                <a:cs typeface="Arial" pitchFamily="34" charset="0"/>
              </a:rPr>
              <a:t>през програмен период </a:t>
            </a:r>
            <a:endParaRPr lang="bg-BG" sz="1200" b="1" dirty="0" smtClean="0">
              <a:latin typeface="Arial" pitchFamily="34" charset="0"/>
              <a:ea typeface="Times New Roman"/>
              <a:cs typeface="Arial" pitchFamily="34" charset="0"/>
            </a:endParaRPr>
          </a:p>
          <a:p>
            <a:pPr algn="ctr"/>
            <a:r>
              <a:rPr lang="bg-BG" sz="1200" b="1" dirty="0" smtClean="0">
                <a:latin typeface="Arial" pitchFamily="34" charset="0"/>
                <a:ea typeface="Times New Roman"/>
                <a:cs typeface="Arial" pitchFamily="34" charset="0"/>
              </a:rPr>
              <a:t>2007-2013 </a:t>
            </a:r>
            <a:r>
              <a:rPr lang="bg-BG" sz="1200" b="1" dirty="0">
                <a:latin typeface="Arial" pitchFamily="34" charset="0"/>
                <a:ea typeface="Times New Roman"/>
                <a:cs typeface="Arial" pitchFamily="34" charset="0"/>
              </a:rPr>
              <a:t>г. </a:t>
            </a:r>
            <a:endParaRPr lang="bg-BG" sz="1200" b="1" dirty="0" smtClean="0">
              <a:latin typeface="Arial" pitchFamily="34" charset="0"/>
              <a:ea typeface="Times New Roman"/>
              <a:cs typeface="Arial" pitchFamily="34" charset="0"/>
            </a:endParaRPr>
          </a:p>
          <a:p>
            <a:pPr algn="ctr"/>
            <a:r>
              <a:rPr lang="bg-BG" sz="1200" b="1" dirty="0" smtClean="0">
                <a:latin typeface="Arial" pitchFamily="34" charset="0"/>
                <a:ea typeface="Times New Roman"/>
                <a:cs typeface="Arial" pitchFamily="34" charset="0"/>
              </a:rPr>
              <a:t>(% </a:t>
            </a:r>
            <a:r>
              <a:rPr lang="bg-BG" sz="1200" b="1" dirty="0">
                <a:latin typeface="Arial" pitchFamily="34" charset="0"/>
                <a:ea typeface="Times New Roman"/>
                <a:cs typeface="Arial" pitchFamily="34" charset="0"/>
              </a:rPr>
              <a:t>от </a:t>
            </a:r>
            <a:r>
              <a:rPr lang="bg-BG" sz="1200" b="1" dirty="0" smtClean="0">
                <a:latin typeface="Arial" pitchFamily="34" charset="0"/>
                <a:ea typeface="Times New Roman"/>
                <a:cs typeface="Arial" pitchFamily="34" charset="0"/>
              </a:rPr>
              <a:t>всички. </a:t>
            </a:r>
            <a:r>
              <a:rPr lang="bg-BG" sz="1200" b="1" dirty="0">
                <a:latin typeface="Arial" pitchFamily="34" charset="0"/>
                <a:ea typeface="Times New Roman"/>
                <a:cs typeface="Arial" pitchFamily="34" charset="0"/>
              </a:rPr>
              <a:t>обекти в зоните</a:t>
            </a:r>
            <a:r>
              <a:rPr lang="bg-BG" b="1" dirty="0">
                <a:latin typeface="Arial" pitchFamily="34" charset="0"/>
                <a:ea typeface="Times New Roman"/>
                <a:cs typeface="Arial" pitchFamily="34" charset="0"/>
              </a:rPr>
              <a:t>)</a:t>
            </a:r>
            <a:endParaRPr lang="bg-BG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468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5001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630684" y="171189"/>
            <a:ext cx="5799732" cy="1020762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Анализ на </a:t>
            </a:r>
            <a:r>
              <a:rPr lang="ru-RU" sz="20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инфраструктурата</a:t>
            </a: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0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попадаща</a:t>
            </a: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0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зоните</a:t>
            </a: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за </a:t>
            </a:r>
            <a:r>
              <a:rPr lang="ru-RU" sz="20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въздействие</a:t>
            </a: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на ИПГВР</a:t>
            </a:r>
            <a:endParaRPr lang="bg-BG" sz="2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83559" y="1124744"/>
            <a:ext cx="429560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24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Културна  инфраструктура</a:t>
            </a:r>
          </a:p>
          <a:p>
            <a:endParaRPr lang="bg-BG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4468378"/>
              </p:ext>
            </p:extLst>
          </p:nvPr>
        </p:nvGraphicFramePr>
        <p:xfrm>
          <a:off x="35496" y="1572005"/>
          <a:ext cx="9000999" cy="2543931"/>
        </p:xfrm>
        <a:graphic>
          <a:graphicData uri="http://schemas.openxmlformats.org/drawingml/2006/table">
            <a:tbl>
              <a:tblPr/>
              <a:tblGrid>
                <a:gridCol w="1944216"/>
                <a:gridCol w="1584176"/>
                <a:gridCol w="1205819"/>
                <a:gridCol w="1048212"/>
                <a:gridCol w="1034542"/>
                <a:gridCol w="1264441"/>
                <a:gridCol w="919593"/>
              </a:tblGrid>
              <a:tr h="704867">
                <a:tc rowSpan="2"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 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Брой обекти, попадащи в зоните за въздействие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% от обектите в 67-те града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% от обектите в страната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Състояние на обектите (% от всички обекти в групата)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16"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Добро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Средно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Лошо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Музеи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80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23%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41%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36%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Театри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29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74,4%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74,4%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14%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28%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59%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Регионални и общински библиотеки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22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57,9%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50,0%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18%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23%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59%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312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Художествени галерии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12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31,6%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26,7%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25%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67%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Читалища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59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12,1%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1,7%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32%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63%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Общо обекти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202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bg-BG" sz="12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bg-BG" sz="12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15%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34%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51%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124544"/>
            <a:ext cx="5312114" cy="2733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22051" y="4783785"/>
            <a:ext cx="37115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dirty="0" smtClean="0"/>
              <a:t> </a:t>
            </a:r>
            <a:r>
              <a:rPr lang="bg-BG" sz="1600" b="1" dirty="0">
                <a:latin typeface="Arial" pitchFamily="34" charset="0"/>
                <a:cs typeface="Arial" pitchFamily="34" charset="0"/>
              </a:rPr>
              <a:t>Културни институции, получили финансиране през програмен период 2007-2013 г</a:t>
            </a:r>
            <a:r>
              <a:rPr lang="bg-BG" sz="16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ctr"/>
            <a:r>
              <a:rPr lang="bg-BG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bg-BG" sz="1600" b="1" dirty="0">
                <a:latin typeface="Arial" pitchFamily="34" charset="0"/>
                <a:cs typeface="Arial" pitchFamily="34" charset="0"/>
              </a:rPr>
              <a:t>(% от </a:t>
            </a:r>
            <a:r>
              <a:rPr lang="bg-BG" sz="1600" b="1" dirty="0" smtClean="0">
                <a:latin typeface="Arial" pitchFamily="34" charset="0"/>
                <a:cs typeface="Arial" pitchFamily="34" charset="0"/>
              </a:rPr>
              <a:t>всички </a:t>
            </a:r>
            <a:r>
              <a:rPr lang="bg-BG" sz="1600" b="1" dirty="0">
                <a:latin typeface="Arial" pitchFamily="34" charset="0"/>
                <a:cs typeface="Arial" pitchFamily="34" charset="0"/>
              </a:rPr>
              <a:t>обекти в зоните)</a:t>
            </a:r>
          </a:p>
        </p:txBody>
      </p:sp>
    </p:spTree>
    <p:extLst>
      <p:ext uri="{BB962C8B-B14F-4D97-AF65-F5344CB8AC3E}">
        <p14:creationId xmlns:p14="http://schemas.microsoft.com/office/powerpoint/2010/main" val="175323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5001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652588" y="169101"/>
            <a:ext cx="5799732" cy="922114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Анализ на </a:t>
            </a:r>
            <a:r>
              <a:rPr lang="ru-RU" sz="20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инфраструктурата</a:t>
            </a: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0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попадаща</a:t>
            </a: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0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зоните</a:t>
            </a: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за </a:t>
            </a:r>
            <a:r>
              <a:rPr lang="ru-RU" sz="20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въздействие</a:t>
            </a: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на ИПГВР</a:t>
            </a:r>
            <a:endParaRPr lang="bg-BG" sz="2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68018" y="956846"/>
            <a:ext cx="361631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2000" b="1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Социална инфраструктура</a:t>
            </a:r>
            <a:endParaRPr lang="bg-BG" sz="2000" b="1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  <a:p>
            <a:endParaRPr lang="bg-BG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1305778"/>
              </p:ext>
            </p:extLst>
          </p:nvPr>
        </p:nvGraphicFramePr>
        <p:xfrm>
          <a:off x="152400" y="1327761"/>
          <a:ext cx="5931768" cy="5524015"/>
        </p:xfrm>
        <a:graphic>
          <a:graphicData uri="http://schemas.openxmlformats.org/drawingml/2006/table">
            <a:tbl>
              <a:tblPr/>
              <a:tblGrid>
                <a:gridCol w="3483496"/>
                <a:gridCol w="576064"/>
                <a:gridCol w="576064"/>
                <a:gridCol w="576064"/>
                <a:gridCol w="720080"/>
              </a:tblGrid>
              <a:tr h="212447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err="1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Социална</a:t>
                      </a:r>
                      <a:r>
                        <a:rPr lang="ru-RU" sz="1200" b="1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инфраструктура, </a:t>
                      </a:r>
                      <a:r>
                        <a:rPr lang="ru-RU" sz="1200" b="1" dirty="0" err="1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попадаща</a:t>
                      </a:r>
                      <a:r>
                        <a:rPr lang="ru-RU" sz="1200" b="1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в </a:t>
                      </a:r>
                      <a:r>
                        <a:rPr lang="ru-RU" sz="1200" b="1" dirty="0" err="1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зоните</a:t>
                      </a:r>
                      <a:r>
                        <a:rPr lang="ru-RU" sz="1200" b="1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за </a:t>
                      </a:r>
                      <a:r>
                        <a:rPr lang="ru-RU" sz="1200" b="1" dirty="0" err="1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въздействие</a:t>
                      </a: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 </a:t>
                      </a:r>
                      <a:endParaRPr lang="bg-BG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Брой обекти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bg-BG" sz="10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Състояние на обектите (% от всички обекти в групата)</a:t>
                      </a:r>
                      <a:endParaRPr lang="bg-BG" sz="10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</a:tr>
              <a:tr h="81769"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Добро</a:t>
                      </a:r>
                      <a:endParaRPr lang="bg-BG" sz="10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Средно</a:t>
                      </a:r>
                      <a:endParaRPr lang="bg-BG" sz="10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Лошо</a:t>
                      </a:r>
                      <a:endParaRPr lang="bg-BG" sz="10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4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g-BG" sz="10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Дневен център за възрастни хора с увреждания</a:t>
                      </a: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12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58%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25%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17%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g-BG" sz="10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Дневен център за деца с увреждания</a:t>
                      </a: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15</a:t>
                      </a:r>
                      <a:endParaRPr lang="bg-BG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53%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33%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13%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g-BG" sz="10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Дневен център за стари хора</a:t>
                      </a: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50%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17%</a:t>
                      </a:r>
                      <a:endParaRPr lang="bg-BG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33%</a:t>
                      </a:r>
                      <a:endParaRPr lang="bg-BG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g-BG" sz="10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Дом за възрастни хора с физически увреждания</a:t>
                      </a: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bg-BG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100%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g-BG" sz="10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Дом за възрастни с </a:t>
                      </a:r>
                      <a:r>
                        <a:rPr lang="bg-BG" sz="1000" dirty="0" err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деменция</a:t>
                      </a:r>
                      <a:endParaRPr lang="bg-BG" sz="10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100%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6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g-BG" sz="10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Дом за деца лишени от родителска грижа от 3 до 6 г.</a:t>
                      </a: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0%</a:t>
                      </a:r>
                      <a:endParaRPr lang="bg-BG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25%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75%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1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g-BG" sz="10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Дом за деца лишени от родителска грижа от 7 до 18/20 г.</a:t>
                      </a: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22%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56%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22%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g-BG" sz="10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Дом за деца с умствена изостаналост</a:t>
                      </a: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100%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4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g-BG" sz="10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Дом за стари хора</a:t>
                      </a: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44%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44%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11%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4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g-BG" sz="10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Защитено жилище </a:t>
                      </a: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11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55%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18%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27%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5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Звено "Майка и бебе"</a:t>
                      </a: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67%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33%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4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Кризисен център за деца</a:t>
                      </a: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67%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33%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4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g-BG" sz="10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Наблюдавано жилище</a:t>
                      </a: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67%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33%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g-BG" sz="10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Преходно жилище за деца</a:t>
                      </a: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100%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4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g-BG" sz="10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Приют за деца</a:t>
                      </a: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100%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g-BG" sz="10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Център за временно настаняване</a:t>
                      </a: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33%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67%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g-BG" sz="10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Център за настаняване от семеен тип за деца</a:t>
                      </a: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80%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g-BG" sz="10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Център за настаняване от семеен тип за лица</a:t>
                      </a: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50%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50%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g-BG" sz="10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Център за обществена подкрепа </a:t>
                      </a: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40%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40%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3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g-BG" sz="10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Център за работа с деца на улицата</a:t>
                      </a: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67%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33%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4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g-BG" sz="10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Център за социална рехабилитация и интеграция за възрастни</a:t>
                      </a: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14</a:t>
                      </a:r>
                      <a:endParaRPr lang="bg-BG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36%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50%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14%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g-BG" sz="10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Център за социална рехабилитация и интеграция за деца</a:t>
                      </a: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50%</a:t>
                      </a:r>
                      <a:endParaRPr lang="bg-BG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25%</a:t>
                      </a:r>
                      <a:endParaRPr lang="bg-BG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25%</a:t>
                      </a:r>
                      <a:endParaRPr lang="bg-BG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4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g-BG" sz="10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Общо обекти</a:t>
                      </a:r>
                      <a:endParaRPr lang="bg-BG" sz="10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123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47%</a:t>
                      </a:r>
                      <a:endParaRPr lang="bg-BG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35%</a:t>
                      </a:r>
                      <a:endParaRPr lang="bg-BG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18%</a:t>
                      </a:r>
                      <a:endParaRPr lang="bg-BG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6567" marR="265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1368" name="Picture 10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871185" y="2584747"/>
            <a:ext cx="5485961" cy="3059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620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5001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652588" y="143005"/>
            <a:ext cx="5799732" cy="1143000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Анализ на </a:t>
            </a:r>
            <a:r>
              <a:rPr lang="ru-RU" sz="20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инфраструктурата</a:t>
            </a: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0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попадаща</a:t>
            </a: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0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зоните</a:t>
            </a: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за </a:t>
            </a:r>
            <a:r>
              <a:rPr lang="ru-RU" sz="20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въздействие</a:t>
            </a: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на ИПГВР</a:t>
            </a:r>
            <a:endParaRPr lang="bg-BG" sz="2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71860" y="1124744"/>
            <a:ext cx="407714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24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Спортна инфраструктура</a:t>
            </a:r>
          </a:p>
          <a:p>
            <a:endParaRPr lang="bg-BG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2049728"/>
              </p:ext>
            </p:extLst>
          </p:nvPr>
        </p:nvGraphicFramePr>
        <p:xfrm>
          <a:off x="34896" y="2204864"/>
          <a:ext cx="4762039" cy="4389647"/>
        </p:xfrm>
        <a:graphic>
          <a:graphicData uri="http://schemas.openxmlformats.org/drawingml/2006/table">
            <a:tbl>
              <a:tblPr/>
              <a:tblGrid>
                <a:gridCol w="1377664"/>
                <a:gridCol w="779363"/>
                <a:gridCol w="919885"/>
                <a:gridCol w="919885"/>
                <a:gridCol w="765242"/>
              </a:tblGrid>
              <a:tr h="977835">
                <a:tc rowSpan="2"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bg-BG" sz="14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 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bg-BG" sz="14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 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bg-BG" sz="14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Брой обекти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bg-BG" sz="14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bg-BG" sz="14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Състояние на обектите (% от всички обекти в групата)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</a:tr>
              <a:tr h="246301"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bg-BG" sz="14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Добро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bg-BG" sz="14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Средно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bg-BG" sz="14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Лошо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6898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bg-BG" sz="14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Спортни зали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4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41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4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4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12%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4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78%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0132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bg-BG" sz="14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Плувни басейни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4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26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4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12%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4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27%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4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62%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7788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bg-BG" sz="14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Спортни игрища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4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83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4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14%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4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16%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4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70%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3795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bg-BG" sz="14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Друга спортна инфраструктура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4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4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15%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4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4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80%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6898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bg-BG" sz="14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Общо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4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170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4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13%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4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15%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4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72%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809145"/>
            <a:ext cx="4146014" cy="3850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910235" y="1885815"/>
            <a:ext cx="4032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err="1">
                <a:latin typeface="Arial" pitchFamily="34" charset="0"/>
                <a:cs typeface="Arial" pitchFamily="34" charset="0"/>
              </a:rPr>
              <a:t>Спортни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обекти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, получили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финансиране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през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програмен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период 2007-2013 г. (% от вс.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обекти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в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зоните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)</a:t>
            </a:r>
            <a:endParaRPr lang="bg-BG" sz="16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5263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5001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763688" y="274638"/>
            <a:ext cx="5688632" cy="850106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Анализ на </a:t>
            </a:r>
            <a:r>
              <a:rPr lang="ru-RU" sz="20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инфраструктурата</a:t>
            </a: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0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попадаща</a:t>
            </a: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0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зоните</a:t>
            </a: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за </a:t>
            </a:r>
            <a:r>
              <a:rPr lang="ru-RU" sz="20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въздействие</a:t>
            </a: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на ИПГВР</a:t>
            </a:r>
            <a:endParaRPr lang="bg-BG" sz="2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64333" y="1095345"/>
            <a:ext cx="62099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20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Административна и жилищна  инфраструктура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3601268"/>
              </p:ext>
            </p:extLst>
          </p:nvPr>
        </p:nvGraphicFramePr>
        <p:xfrm>
          <a:off x="224431" y="1540876"/>
          <a:ext cx="3960441" cy="2250596"/>
        </p:xfrm>
        <a:graphic>
          <a:graphicData uri="http://schemas.openxmlformats.org/drawingml/2006/table">
            <a:tbl>
              <a:tblPr/>
              <a:tblGrid>
                <a:gridCol w="1762640"/>
                <a:gridCol w="542569"/>
                <a:gridCol w="542569"/>
                <a:gridCol w="542569"/>
                <a:gridCol w="570094"/>
              </a:tblGrid>
              <a:tr h="753493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 </a:t>
                      </a:r>
                      <a:r>
                        <a:rPr lang="ru-RU" sz="1200" dirty="0" err="1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Административна</a:t>
                      </a:r>
                      <a:r>
                        <a:rPr lang="ru-RU" sz="1200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инфраструктура, </a:t>
                      </a:r>
                      <a:r>
                        <a:rPr lang="ru-RU" sz="1200" dirty="0" err="1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попадаща</a:t>
                      </a:r>
                      <a:r>
                        <a:rPr lang="ru-RU" sz="1200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в </a:t>
                      </a:r>
                      <a:r>
                        <a:rPr lang="ru-RU" sz="1200" dirty="0" err="1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зоните</a:t>
                      </a:r>
                      <a:r>
                        <a:rPr lang="ru-RU" sz="1200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за </a:t>
                      </a:r>
                      <a:r>
                        <a:rPr lang="ru-RU" sz="1200" dirty="0" err="1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въздействие</a:t>
                      </a:r>
                      <a:endParaRPr lang="bg-BG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Брой обекти</a:t>
                      </a:r>
                      <a:endParaRPr lang="bg-BG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Добро</a:t>
                      </a:r>
                      <a:endParaRPr lang="bg-BG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Средно</a:t>
                      </a:r>
                      <a:endParaRPr lang="bg-BG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Лошо</a:t>
                      </a:r>
                      <a:endParaRPr lang="bg-BG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746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Общинска администрация</a:t>
                      </a:r>
                      <a:endParaRPr lang="bg-BG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58</a:t>
                      </a:r>
                      <a:endParaRPr lang="bg-BG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16%</a:t>
                      </a:r>
                      <a:endParaRPr lang="bg-BG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48%</a:t>
                      </a:r>
                      <a:endParaRPr lang="bg-BG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36%</a:t>
                      </a:r>
                      <a:endParaRPr lang="bg-BG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746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Областна администрация</a:t>
                      </a:r>
                      <a:endParaRPr lang="bg-BG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31</a:t>
                      </a:r>
                      <a:endParaRPr lang="bg-BG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26%</a:t>
                      </a:r>
                      <a:endParaRPr lang="bg-BG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45%</a:t>
                      </a:r>
                      <a:endParaRPr lang="bg-BG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29%</a:t>
                      </a:r>
                      <a:endParaRPr lang="bg-BG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574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Други държавни и общински служби</a:t>
                      </a:r>
                      <a:endParaRPr lang="bg-BG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428</a:t>
                      </a:r>
                      <a:endParaRPr lang="bg-BG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8%</a:t>
                      </a:r>
                      <a:endParaRPr lang="bg-BG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33%</a:t>
                      </a:r>
                      <a:endParaRPr lang="bg-BG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59%</a:t>
                      </a:r>
                      <a:endParaRPr lang="bg-BG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87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Общо обекти</a:t>
                      </a:r>
                      <a:endParaRPr lang="bg-BG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517</a:t>
                      </a:r>
                      <a:endParaRPr lang="bg-BG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10%</a:t>
                      </a:r>
                      <a:endParaRPr lang="bg-BG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35%</a:t>
                      </a:r>
                      <a:endParaRPr lang="bg-BG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55%</a:t>
                      </a:r>
                      <a:endParaRPr lang="bg-BG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82" y="4398711"/>
            <a:ext cx="4409304" cy="2459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0589023"/>
              </p:ext>
            </p:extLst>
          </p:nvPr>
        </p:nvGraphicFramePr>
        <p:xfrm>
          <a:off x="4409303" y="1540876"/>
          <a:ext cx="4483177" cy="2329352"/>
        </p:xfrm>
        <a:graphic>
          <a:graphicData uri="http://schemas.openxmlformats.org/drawingml/2006/table">
            <a:tbl>
              <a:tblPr/>
              <a:tblGrid>
                <a:gridCol w="1962897"/>
                <a:gridCol w="576064"/>
                <a:gridCol w="633221"/>
                <a:gridCol w="662923"/>
                <a:gridCol w="648072"/>
              </a:tblGrid>
              <a:tr h="954773">
                <a:tc rowSpan="2"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 </a:t>
                      </a:r>
                      <a:r>
                        <a:rPr lang="ru-RU" sz="1200" dirty="0" err="1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Жилищна</a:t>
                      </a:r>
                      <a:r>
                        <a:rPr lang="ru-RU" sz="1200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инфраструктура, </a:t>
                      </a:r>
                      <a:r>
                        <a:rPr lang="ru-RU" sz="1200" dirty="0" err="1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попадаща</a:t>
                      </a:r>
                      <a:r>
                        <a:rPr lang="ru-RU" sz="1200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в </a:t>
                      </a:r>
                      <a:r>
                        <a:rPr lang="ru-RU" sz="1200" dirty="0" err="1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зоните</a:t>
                      </a:r>
                      <a:r>
                        <a:rPr lang="ru-RU" sz="1200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за </a:t>
                      </a:r>
                      <a:r>
                        <a:rPr lang="ru-RU" sz="1200" dirty="0" err="1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въздействие</a:t>
                      </a:r>
                      <a:endParaRPr lang="bg-BG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Брой обекти</a:t>
                      </a:r>
                      <a:endParaRPr lang="bg-BG" sz="12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 </a:t>
                      </a:r>
                      <a:endParaRPr lang="bg-BG" sz="12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Състояние на обектите (% от всички обекти в групата)</a:t>
                      </a:r>
                      <a:endParaRPr lang="bg-BG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</a:tr>
              <a:tr h="196368"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Добро</a:t>
                      </a:r>
                      <a:endParaRPr lang="bg-BG" sz="12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Средно</a:t>
                      </a:r>
                      <a:endParaRPr lang="bg-BG" sz="12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Лошо</a:t>
                      </a:r>
                      <a:endParaRPr lang="bg-BG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737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Жилищни сгради държавна собственост 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28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42,9%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7,1%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50,0%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737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Жилищни сгради общинска собственост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715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5,0%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7,9%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87,1%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737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Жилищни сгради частна собственост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55848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12,9%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22,0%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65,1%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-2682" y="3861048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r>
              <a:rPr lang="ru-RU" sz="1200" b="1" dirty="0" err="1">
                <a:latin typeface="Arial" pitchFamily="34" charset="0"/>
                <a:cs typeface="Arial" pitchFamily="34" charset="0"/>
              </a:rPr>
              <a:t>Административни</a:t>
            </a:r>
            <a:r>
              <a:rPr lang="ru-RU" sz="1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200" b="1" dirty="0" err="1">
                <a:latin typeface="Arial" pitchFamily="34" charset="0"/>
                <a:cs typeface="Arial" pitchFamily="34" charset="0"/>
              </a:rPr>
              <a:t>обекти</a:t>
            </a:r>
            <a:r>
              <a:rPr lang="ru-RU" sz="1200" b="1" dirty="0">
                <a:latin typeface="Arial" pitchFamily="34" charset="0"/>
                <a:cs typeface="Arial" pitchFamily="34" charset="0"/>
              </a:rPr>
              <a:t>, получили </a:t>
            </a:r>
            <a:r>
              <a:rPr lang="ru-RU" sz="1200" b="1" dirty="0" err="1">
                <a:latin typeface="Arial" pitchFamily="34" charset="0"/>
                <a:cs typeface="Arial" pitchFamily="34" charset="0"/>
              </a:rPr>
              <a:t>финансиране</a:t>
            </a:r>
            <a:r>
              <a:rPr lang="ru-RU" sz="1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200" b="1" dirty="0" err="1">
                <a:latin typeface="Arial" pitchFamily="34" charset="0"/>
                <a:cs typeface="Arial" pitchFamily="34" charset="0"/>
              </a:rPr>
              <a:t>през</a:t>
            </a:r>
            <a:r>
              <a:rPr lang="ru-RU" sz="1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200" b="1" dirty="0" err="1">
                <a:latin typeface="Arial" pitchFamily="34" charset="0"/>
                <a:cs typeface="Arial" pitchFamily="34" charset="0"/>
              </a:rPr>
              <a:t>програмен</a:t>
            </a:r>
            <a:r>
              <a:rPr lang="ru-RU" sz="1200" b="1" dirty="0">
                <a:latin typeface="Arial" pitchFamily="34" charset="0"/>
                <a:cs typeface="Arial" pitchFamily="34" charset="0"/>
              </a:rPr>
              <a:t> период 2007-2013 г. (% от вс. </a:t>
            </a:r>
            <a:r>
              <a:rPr lang="ru-RU" sz="1200" b="1" dirty="0" err="1">
                <a:latin typeface="Arial" pitchFamily="34" charset="0"/>
                <a:cs typeface="Arial" pitchFamily="34" charset="0"/>
              </a:rPr>
              <a:t>обекти</a:t>
            </a:r>
            <a:r>
              <a:rPr lang="ru-RU" sz="1200" b="1" dirty="0">
                <a:latin typeface="Arial" pitchFamily="34" charset="0"/>
                <a:cs typeface="Arial" pitchFamily="34" charset="0"/>
              </a:rPr>
              <a:t> в </a:t>
            </a:r>
            <a:r>
              <a:rPr lang="ru-RU" sz="1200" b="1" dirty="0" err="1">
                <a:latin typeface="Arial" pitchFamily="34" charset="0"/>
                <a:cs typeface="Arial" pitchFamily="34" charset="0"/>
              </a:rPr>
              <a:t>зоните</a:t>
            </a:r>
            <a:r>
              <a:rPr lang="ru-RU" sz="1200" b="1" dirty="0">
                <a:latin typeface="Arial" pitchFamily="34" charset="0"/>
                <a:cs typeface="Arial" pitchFamily="34" charset="0"/>
              </a:rPr>
              <a:t>)</a:t>
            </a:r>
            <a:endParaRPr lang="bg-BG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06297" y="4581128"/>
            <a:ext cx="44301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bg-BG" dirty="0">
                <a:latin typeface="Times New Roman"/>
                <a:ea typeface="Times New Roman"/>
              </a:rPr>
              <a:t>Анализът на данните </a:t>
            </a:r>
            <a:r>
              <a:rPr lang="bg-BG" dirty="0" smtClean="0">
                <a:latin typeface="Times New Roman"/>
                <a:ea typeface="Times New Roman"/>
              </a:rPr>
              <a:t>показва</a:t>
            </a:r>
            <a:r>
              <a:rPr lang="bg-BG" dirty="0">
                <a:latin typeface="Times New Roman"/>
                <a:ea typeface="Times New Roman"/>
              </a:rPr>
              <a:t>, че зоните за въздействие обхващат жилищни сгради в преобладаващо лошо състояние.</a:t>
            </a:r>
            <a:endParaRPr lang="bg-BG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0565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5001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763688" y="274638"/>
            <a:ext cx="5688632" cy="1143000"/>
          </a:xfrm>
        </p:spPr>
        <p:txBody>
          <a:bodyPr>
            <a:normAutofit/>
          </a:bodyPr>
          <a:lstStyle/>
          <a:p>
            <a:r>
              <a:rPr lang="bg-BG" sz="24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Маргинализирани</a:t>
            </a:r>
            <a:r>
              <a:rPr lang="bg-BG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групи.</a:t>
            </a:r>
            <a:br>
              <a:rPr lang="bg-BG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bg-BG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Ромско население</a:t>
            </a:r>
            <a:endParaRPr lang="bg-BG" sz="2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0119386"/>
              </p:ext>
            </p:extLst>
          </p:nvPr>
        </p:nvGraphicFramePr>
        <p:xfrm>
          <a:off x="323528" y="1628800"/>
          <a:ext cx="4032448" cy="2880319"/>
        </p:xfrm>
        <a:graphic>
          <a:graphicData uri="http://schemas.openxmlformats.org/drawingml/2006/table">
            <a:tbl>
              <a:tblPr firstRow="1" firstCol="1" bandRow="1"/>
              <a:tblGrid>
                <a:gridCol w="1927910"/>
                <a:gridCol w="1080088"/>
                <a:gridCol w="1024450"/>
              </a:tblGrid>
              <a:tr h="515453">
                <a:tc gridSpan="3"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bg-BG" sz="1200" b="1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Население на общините и 67-те градове, обект на ОПРР в населението на България</a:t>
                      </a:r>
                      <a:r>
                        <a:rPr lang="bg-BG" sz="1200" b="1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 </a:t>
                      </a:r>
                      <a:endParaRPr lang="bg-BG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bg-BG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bg-BG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58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bg-BG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bg-BG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Население</a:t>
                      </a:r>
                      <a:endParaRPr kumimoji="0" lang="bg-BG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bg-BG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в.т.ч. в градовете</a:t>
                      </a:r>
                      <a:endParaRPr kumimoji="0" lang="bg-BG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bg-BG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2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България</a:t>
                      </a:r>
                      <a:endParaRPr lang="bg-BG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</a:t>
                      </a:r>
                      <a:r>
                        <a:rPr lang="bg-BG" sz="1200" baseline="0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bg-BG" sz="1200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364</a:t>
                      </a:r>
                      <a:r>
                        <a:rPr lang="bg-BG" sz="1200" baseline="0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bg-BG" sz="1200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570</a:t>
                      </a:r>
                      <a:endParaRPr lang="bg-BG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5 324</a:t>
                      </a:r>
                      <a:r>
                        <a:rPr lang="bg-BG" sz="1200" baseline="0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bg-BG" sz="1200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900</a:t>
                      </a:r>
                      <a:endParaRPr lang="bg-BG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4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g-BG" sz="12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67-те общини</a:t>
                      </a:r>
                      <a:endParaRPr lang="bg-BG" sz="12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5 302 049</a:t>
                      </a:r>
                      <a:endParaRPr lang="bg-BG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4 372 902</a:t>
                      </a:r>
                      <a:endParaRPr lang="bg-BG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72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g-BG" sz="12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Дял на 67-те общини</a:t>
                      </a:r>
                      <a:endParaRPr lang="bg-BG" sz="12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72%</a:t>
                      </a:r>
                      <a:endParaRPr lang="bg-BG" sz="12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82%</a:t>
                      </a:r>
                      <a:endParaRPr lang="bg-BG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2720938"/>
              </p:ext>
            </p:extLst>
          </p:nvPr>
        </p:nvGraphicFramePr>
        <p:xfrm>
          <a:off x="4717703" y="2996952"/>
          <a:ext cx="4246785" cy="2694162"/>
        </p:xfrm>
        <a:graphic>
          <a:graphicData uri="http://schemas.openxmlformats.org/drawingml/2006/table">
            <a:tbl>
              <a:tblPr firstRow="1" firstCol="1" bandRow="1"/>
              <a:tblGrid>
                <a:gridCol w="1398741"/>
                <a:gridCol w="987346"/>
                <a:gridCol w="1069625"/>
                <a:gridCol w="791073"/>
              </a:tblGrid>
              <a:tr h="446842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err="1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Ромско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население в </a:t>
                      </a:r>
                      <a:r>
                        <a:rPr lang="ru-RU" sz="1200" b="1" dirty="0" err="1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общините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и 67-те </a:t>
                      </a:r>
                      <a:r>
                        <a:rPr lang="ru-RU" sz="1200" b="1" dirty="0" err="1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градове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, </a:t>
                      </a:r>
                      <a:r>
                        <a:rPr lang="ru-RU" sz="1200" b="1" dirty="0" err="1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обект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на ОПРР</a:t>
                      </a:r>
                      <a:r>
                        <a:rPr lang="bg-BG" sz="1200" b="1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 </a:t>
                      </a:r>
                      <a:endParaRPr lang="bg-BG" sz="12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bg-BG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bg-BG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bg-BG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12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bg-BG" sz="12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200" b="1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Общо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200" b="1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роми</a:t>
                      </a:r>
                      <a:endParaRPr lang="bg-BG" sz="1200" b="1" dirty="0" smtClean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bg-BG" sz="12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200" b="1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 т.ч. в градовете</a:t>
                      </a:r>
                      <a:endParaRPr lang="bg-BG" sz="1200" b="1" dirty="0" smtClean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bg-BG" sz="12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200" b="1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 селата</a:t>
                      </a:r>
                      <a:endParaRPr lang="bg-BG" sz="1200" b="1" dirty="0" smtClean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bg-BG" sz="12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0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g-BG" sz="1200" b="1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България</a:t>
                      </a:r>
                      <a:endParaRPr lang="bg-BG" sz="12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b="1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325 343</a:t>
                      </a:r>
                      <a:endParaRPr lang="bg-BG" sz="12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b="1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177 322</a:t>
                      </a:r>
                      <a:endParaRPr lang="bg-BG" sz="12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b="1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148 021</a:t>
                      </a:r>
                      <a:endParaRPr lang="bg-BG" sz="12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2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g-BG" sz="1200" b="1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67-те общини</a:t>
                      </a:r>
                      <a:endParaRPr lang="bg-BG" sz="12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b="1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176 560</a:t>
                      </a:r>
                      <a:endParaRPr lang="bg-BG" sz="12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b="1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117 375</a:t>
                      </a:r>
                      <a:endParaRPr lang="bg-BG" sz="12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b="1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59 185</a:t>
                      </a:r>
                      <a:endParaRPr lang="bg-BG" sz="12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07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g-BG" sz="1200" b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Дял на 67-те общини</a:t>
                      </a:r>
                      <a:endParaRPr lang="bg-BG" sz="1200" b="1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b="1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54.3%</a:t>
                      </a:r>
                      <a:endParaRPr lang="bg-BG" sz="12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b="1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66.2%</a:t>
                      </a:r>
                      <a:endParaRPr lang="bg-BG" sz="12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200" b="1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40.0%</a:t>
                      </a:r>
                      <a:endParaRPr lang="bg-BG" sz="12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177385" y="472514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ctr">
              <a:buFont typeface="Wingdings" pitchFamily="2" charset="2"/>
              <a:buChar char="v"/>
            </a:pPr>
            <a:r>
              <a:rPr lang="bg-BG" dirty="0">
                <a:latin typeface="Times New Roman"/>
                <a:ea typeface="Times New Roman"/>
              </a:rPr>
              <a:t>67-те избрани градове </a:t>
            </a:r>
            <a:r>
              <a:rPr lang="bg-BG" dirty="0" smtClean="0">
                <a:latin typeface="Times New Roman"/>
                <a:ea typeface="Times New Roman"/>
              </a:rPr>
              <a:t>- 82.1</a:t>
            </a:r>
            <a:r>
              <a:rPr lang="bg-BG" dirty="0">
                <a:latin typeface="Times New Roman"/>
                <a:ea typeface="Times New Roman"/>
              </a:rPr>
              <a:t>% от градското население и 59.4% от цялото население на страната.</a:t>
            </a:r>
            <a:endParaRPr lang="bg-BG" dirty="0"/>
          </a:p>
        </p:txBody>
      </p:sp>
      <p:sp>
        <p:nvSpPr>
          <p:cNvPr id="10" name="Rectangle 9"/>
          <p:cNvSpPr/>
          <p:nvPr/>
        </p:nvSpPr>
        <p:spPr>
          <a:xfrm>
            <a:off x="4543533" y="177281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ctr">
              <a:spcAft>
                <a:spcPts val="600"/>
              </a:spcAft>
              <a:buFont typeface="Wingdings" pitchFamily="2" charset="2"/>
              <a:buChar char="v"/>
            </a:pPr>
            <a:r>
              <a:rPr lang="bg-BG" dirty="0" smtClean="0">
                <a:latin typeface="Times New Roman"/>
                <a:ea typeface="Times New Roman"/>
                <a:cs typeface="Times New Roman"/>
              </a:rPr>
              <a:t>67-те града – ромско две </a:t>
            </a:r>
            <a:r>
              <a:rPr lang="bg-BG" dirty="0">
                <a:latin typeface="Times New Roman"/>
                <a:ea typeface="Times New Roman"/>
                <a:cs typeface="Times New Roman"/>
              </a:rPr>
              <a:t>трети от всички роми, живеещи в градовете и 36.1% от всички роми в страната.</a:t>
            </a:r>
            <a:endParaRPr lang="bg-BG" sz="1600" dirty="0"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4666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sz="24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Маргинализирани</a:t>
            </a:r>
            <a:r>
              <a:rPr lang="bg-BG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групи.</a:t>
            </a:r>
            <a:br>
              <a:rPr lang="bg-BG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bg-BG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Ромско население</a:t>
            </a:r>
            <a:endParaRPr lang="bg-BG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5001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8" name="Picture 2" descr="romi_67_grada_03_20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238" y="1319936"/>
            <a:ext cx="8278366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2304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2677" y="228600"/>
            <a:ext cx="5544616" cy="1143000"/>
          </a:xfrm>
        </p:spPr>
        <p:txBody>
          <a:bodyPr>
            <a:normAutofit fontScale="90000"/>
          </a:bodyPr>
          <a:lstStyle/>
          <a:p>
            <a:r>
              <a:rPr lang="bg-BG" sz="28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Маргинализирани</a:t>
            </a:r>
            <a:r>
              <a:rPr lang="bg-BG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групи.</a:t>
            </a:r>
            <a:br>
              <a:rPr lang="bg-BG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bg-BG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Население </a:t>
            </a:r>
            <a:r>
              <a:rPr lang="bg-BG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 риск от </a:t>
            </a:r>
            <a:r>
              <a:rPr lang="bg-BG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бедност и социално изключване</a:t>
            </a:r>
            <a:endParaRPr lang="bg-BG" sz="2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5001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 descr="poverty_risk_oblasti_03_20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031"/>
            <a:ext cx="8352928" cy="5445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529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371600"/>
            <a:ext cx="8229600" cy="5229944"/>
          </a:xfrm>
        </p:spPr>
        <p:txBody>
          <a:bodyPr>
            <a:normAutofit fontScale="77500" lnSpcReduction="20000"/>
          </a:bodyPr>
          <a:lstStyle/>
          <a:p>
            <a:pPr marL="0" indent="0" algn="ctr" defTabSz="912813">
              <a:lnSpc>
                <a:spcPct val="90000"/>
              </a:lnSpc>
              <a:buNone/>
              <a:defRPr/>
            </a:pPr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pPr marL="0" indent="0" algn="ctr" defTabSz="912813">
              <a:lnSpc>
                <a:spcPct val="120000"/>
              </a:lnSpc>
              <a:buNone/>
              <a:defRPr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МИНИСТЕРСТВО 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НА РЕГИОНАЛНОТО РАЗВИТИЕ И БЛАГОУСТРОЙСТВОТО</a:t>
            </a:r>
          </a:p>
          <a:p>
            <a:pPr algn="ctr" defTabSz="912813">
              <a:lnSpc>
                <a:spcPct val="120000"/>
              </a:lnSpc>
              <a:defRPr/>
            </a:pPr>
            <a:endParaRPr lang="bg-BG" sz="2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 defTabSz="912813">
              <a:lnSpc>
                <a:spcPct val="120000"/>
              </a:lnSpc>
              <a:buNone/>
              <a:defRPr/>
            </a:pPr>
            <a:r>
              <a:rPr lang="bg-BG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БЛАГОДАРЯ ЗА ВНИМАНИЕТО!</a:t>
            </a:r>
          </a:p>
          <a:p>
            <a:pPr algn="ctr" defTabSz="912813">
              <a:lnSpc>
                <a:spcPct val="120000"/>
              </a:lnSpc>
              <a:defRPr/>
            </a:pPr>
            <a:endParaRPr lang="bg-BG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 defTabSz="9128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26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Г-н Иван Попов, нач. отдел „</a:t>
            </a:r>
            <a:r>
              <a:rPr lang="ru-RU" sz="2600" b="1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Програмиране</a:t>
            </a:r>
            <a:r>
              <a:rPr lang="ru-RU" sz="26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, оценка, информация и </a:t>
            </a:r>
            <a:r>
              <a:rPr lang="ru-RU" sz="2600" b="1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публичност</a:t>
            </a:r>
            <a:r>
              <a:rPr lang="ru-RU" sz="26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“ в ГД „</a:t>
            </a:r>
            <a:r>
              <a:rPr lang="ru-RU" sz="2600" b="1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Програмиране</a:t>
            </a:r>
            <a:r>
              <a:rPr lang="ru-RU" sz="26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на </a:t>
            </a:r>
            <a:r>
              <a:rPr lang="ru-RU" sz="2600" b="1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регионалното</a:t>
            </a:r>
            <a:r>
              <a:rPr lang="ru-RU" sz="26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развитие“</a:t>
            </a:r>
            <a:endParaRPr lang="bg-BG" sz="2600" b="1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bg-BG" sz="2600" b="1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en-US" sz="2600" b="1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en-US" sz="2000" b="1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bg-BG" sz="2000" b="1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bg-BG" sz="2000" b="1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sz="20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www.mrrb.government.bg </a:t>
            </a:r>
          </a:p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sz="20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www.bgregio.eu</a:t>
            </a:r>
          </a:p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sz="20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oprd@mrrb.government.bg</a:t>
            </a:r>
          </a:p>
          <a:p>
            <a:endParaRPr lang="bg-BG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5001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633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411051"/>
            <a:ext cx="5328592" cy="778098"/>
          </a:xfrm>
        </p:spPr>
        <p:txBody>
          <a:bodyPr>
            <a:noAutofit/>
          </a:bodyPr>
          <a:lstStyle/>
          <a:p>
            <a:r>
              <a:rPr lang="en-US" sz="24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ru-RU" sz="24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босновка</a:t>
            </a:r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на </a:t>
            </a:r>
            <a:r>
              <a:rPr lang="bg-BG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нуждите</a:t>
            </a:r>
            <a:endParaRPr lang="bg-BG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2284169"/>
            <a:ext cx="8229600" cy="4138335"/>
          </a:xfrm>
        </p:spPr>
        <p:txBody>
          <a:bodyPr>
            <a:normAutofit/>
          </a:bodyPr>
          <a:lstStyle/>
          <a:p>
            <a:pPr lvl="1" algn="just">
              <a:buSzPct val="80000"/>
              <a:buBlip>
                <a:blip r:embed="rId3"/>
              </a:buBlip>
            </a:pPr>
            <a:r>
              <a:rPr lang="bg-BG" sz="2000" dirty="0" smtClean="0">
                <a:latin typeface="Arial" pitchFamily="34" charset="0"/>
                <a:cs typeface="Arial" pitchFamily="34" charset="0"/>
              </a:rPr>
              <a:t>Население – 82% от градското и 58.9% от общото население; висок дял на население в трудоспособна възраст</a:t>
            </a:r>
          </a:p>
          <a:p>
            <a:pPr lvl="1" algn="just">
              <a:buSzPct val="80000"/>
              <a:buBlip>
                <a:blip r:embed="rId3"/>
              </a:buBlip>
            </a:pP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Концентрирация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на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основната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публична инфраструктура в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страната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в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тези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градове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1" algn="just">
              <a:buSzPct val="80000"/>
              <a:buBlip>
                <a:blip r:embed="rId3"/>
              </a:buBlip>
            </a:pP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Разработване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на ИПГВР на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всички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67 града</a:t>
            </a:r>
          </a:p>
          <a:p>
            <a:pPr lvl="1" algn="just">
              <a:buSzPct val="80000"/>
              <a:buBlip>
                <a:blip r:embed="rId3"/>
              </a:buBlip>
            </a:pP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Големите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и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средни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градове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- двигатели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на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социално-икономическо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развитие</a:t>
            </a:r>
          </a:p>
          <a:p>
            <a:pPr lvl="1" algn="just">
              <a:buSzPct val="80000"/>
              <a:buBlip>
                <a:blip r:embed="rId3"/>
              </a:buBlip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Ниско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качество на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градската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среда, публична и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жилищна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инфраструктура –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основен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проблем - 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енергийната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ефективност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1" algn="just">
              <a:buSzPct val="80000"/>
              <a:buBlip>
                <a:blip r:embed="rId3"/>
              </a:buBlip>
            </a:pP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Ниско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качество на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транспортните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услуги.</a:t>
            </a:r>
          </a:p>
          <a:p>
            <a:pPr lvl="1" algn="just">
              <a:buSzPct val="80000"/>
              <a:buBlip>
                <a:blip r:embed="rId3"/>
              </a:buBlip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Наличие на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западнали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индустриални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зони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</a:t>
            </a:r>
            <a:endParaRPr lang="bg-BG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5001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331640" y="1268506"/>
            <a:ext cx="65918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Приоритетна ос 1 </a:t>
            </a:r>
            <a:r>
              <a:rPr lang="bg-BG" sz="20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„</a:t>
            </a:r>
            <a:r>
              <a:rPr lang="ru-RU" sz="20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Устойчиво и </a:t>
            </a:r>
            <a:r>
              <a:rPr lang="bg-BG" sz="2000" b="1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интегрирано</a:t>
            </a:r>
            <a:r>
              <a:rPr lang="ru-RU" sz="2000" b="1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градско</a:t>
            </a:r>
            <a:r>
              <a:rPr lang="ru-RU" sz="20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развитие</a:t>
            </a:r>
            <a:r>
              <a:rPr lang="bg-BG" sz="20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“</a:t>
            </a:r>
            <a:r>
              <a:rPr lang="ru-RU" sz="20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ru-RU" sz="2000" b="1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градове</a:t>
            </a:r>
            <a:r>
              <a:rPr lang="ru-RU" sz="20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за </a:t>
            </a:r>
            <a:r>
              <a:rPr lang="ru-RU" sz="2000" b="1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подкрепа</a:t>
            </a:r>
            <a:r>
              <a:rPr lang="ru-RU" sz="20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по ОПРР 2014-2020 (67 града)</a:t>
            </a:r>
          </a:p>
        </p:txBody>
      </p:sp>
    </p:spTree>
    <p:extLst>
      <p:ext uri="{BB962C8B-B14F-4D97-AF65-F5344CB8AC3E}">
        <p14:creationId xmlns:p14="http://schemas.microsoft.com/office/powerpoint/2010/main" val="111932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4638"/>
            <a:ext cx="8229600" cy="4836730"/>
          </a:xfrm>
        </p:spPr>
        <p:txBody>
          <a:bodyPr>
            <a:normAutofit/>
          </a:bodyPr>
          <a:lstStyle/>
          <a:p>
            <a:pPr algn="just">
              <a:buSzPct val="90000"/>
              <a:buBlip>
                <a:blip r:embed="rId3"/>
              </a:buBlip>
            </a:pPr>
            <a:r>
              <a:rPr lang="bg-BG" sz="2000" dirty="0" smtClean="0">
                <a:latin typeface="Arial" pitchFamily="34" charset="0"/>
                <a:cs typeface="Arial" pitchFamily="34" charset="0"/>
              </a:rPr>
              <a:t>Държавни училища</a:t>
            </a:r>
          </a:p>
          <a:p>
            <a:pPr lvl="1" algn="just">
              <a:buSzPct val="90000"/>
              <a:buBlip>
                <a:blip r:embed="rId4"/>
              </a:buBlip>
            </a:pPr>
            <a:r>
              <a:rPr lang="bg-BG" sz="1600" dirty="0" smtClean="0">
                <a:latin typeface="Arial" pitchFamily="34" charset="0"/>
                <a:cs typeface="Arial" pitchFamily="34" charset="0"/>
              </a:rPr>
              <a:t>Специалните училища – концентрация в градовете за подкрепа</a:t>
            </a:r>
          </a:p>
          <a:p>
            <a:pPr lvl="1" algn="just">
              <a:buSzPct val="90000"/>
              <a:buBlip>
                <a:blip r:embed="rId4"/>
              </a:buBlip>
            </a:pPr>
            <a:r>
              <a:rPr lang="bg-BG" sz="1600" dirty="0" smtClean="0">
                <a:latin typeface="Arial" pitchFamily="34" charset="0"/>
                <a:cs typeface="Arial" pitchFamily="34" charset="0"/>
              </a:rPr>
              <a:t>Професионални училища (МОМН и МК) – разположени в целевите градове</a:t>
            </a:r>
          </a:p>
          <a:p>
            <a:pPr lvl="1" algn="just">
              <a:buSzPct val="90000"/>
              <a:buBlip>
                <a:blip r:embed="rId4"/>
              </a:buBlip>
            </a:pPr>
            <a:r>
              <a:rPr lang="ru-RU" sz="1600" dirty="0" err="1">
                <a:latin typeface="Arial" pitchFamily="34" charset="0"/>
                <a:cs typeface="Arial" pitchFamily="34" charset="0"/>
              </a:rPr>
              <a:t>Всички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университети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са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разположени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в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предложените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целеви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градове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endParaRPr lang="bg-BG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SzPct val="90000"/>
              <a:buBlip>
                <a:blip r:embed="rId3"/>
              </a:buBlip>
            </a:pPr>
            <a:r>
              <a:rPr lang="bg-BG" sz="2000" dirty="0" smtClean="0">
                <a:latin typeface="Arial" pitchFamily="34" charset="0"/>
                <a:cs typeface="Arial" pitchFamily="34" charset="0"/>
              </a:rPr>
              <a:t>Образователната инфраструктура – не отговаря на потребностите</a:t>
            </a:r>
          </a:p>
          <a:p>
            <a:pPr algn="just">
              <a:buSzPct val="90000"/>
              <a:buBlip>
                <a:blip r:embed="rId3"/>
              </a:buBlip>
            </a:pPr>
            <a:r>
              <a:rPr lang="bg-BG" sz="2000" dirty="0" smtClean="0">
                <a:latin typeface="Arial" pitchFamily="34" charset="0"/>
                <a:cs typeface="Arial" pitchFamily="34" charset="0"/>
              </a:rPr>
              <a:t>Потребности на висшето образование</a:t>
            </a:r>
          </a:p>
          <a:p>
            <a:pPr lvl="1" algn="just">
              <a:buSzPct val="90000"/>
              <a:buBlip>
                <a:blip r:embed="rId4"/>
              </a:buBlip>
            </a:pPr>
            <a:r>
              <a:rPr lang="bg-BG" sz="1600" dirty="0" smtClean="0">
                <a:latin typeface="Arial" pitchFamily="34" charset="0"/>
                <a:cs typeface="Arial" pitchFamily="34" charset="0"/>
              </a:rPr>
              <a:t>Научни съвременни комплекси, регионална научна инфраструктура</a:t>
            </a:r>
          </a:p>
          <a:p>
            <a:pPr lvl="1" algn="just">
              <a:buSzPct val="90000"/>
              <a:buBlip>
                <a:blip r:embed="rId4"/>
              </a:buBlip>
            </a:pPr>
            <a:r>
              <a:rPr lang="bg-BG" sz="1600" dirty="0" smtClean="0">
                <a:latin typeface="Arial" pitchFamily="34" charset="0"/>
                <a:cs typeface="Arial" pitchFamily="34" charset="0"/>
              </a:rPr>
              <a:t>Изграждане на периферна инфраструктура</a:t>
            </a:r>
          </a:p>
          <a:p>
            <a:pPr lvl="1" algn="just">
              <a:buSzPct val="90000"/>
              <a:buBlip>
                <a:blip r:embed="rId4"/>
              </a:buBlip>
            </a:pPr>
            <a:r>
              <a:rPr lang="bg-BG" sz="1600" dirty="0" smtClean="0">
                <a:latin typeface="Arial" pitchFamily="34" charset="0"/>
                <a:cs typeface="Arial" pitchFamily="34" charset="0"/>
              </a:rPr>
              <a:t>Съвременни библиотечни услуги</a:t>
            </a:r>
          </a:p>
          <a:p>
            <a:pPr algn="just">
              <a:buSzPct val="90000"/>
              <a:buBlip>
                <a:blip r:embed="rId3"/>
              </a:buBlip>
            </a:pPr>
            <a:r>
              <a:rPr lang="bg-BG" sz="2000" dirty="0" smtClean="0">
                <a:latin typeface="Arial" pitchFamily="34" charset="0"/>
                <a:cs typeface="Arial" pitchFamily="34" charset="0"/>
              </a:rPr>
              <a:t>Потребности на училищното образование</a:t>
            </a:r>
          </a:p>
          <a:p>
            <a:pPr lvl="1" algn="just">
              <a:buSzPct val="90000"/>
              <a:buBlip>
                <a:blip r:embed="rId4"/>
              </a:buBlip>
            </a:pPr>
            <a:r>
              <a:rPr lang="bg-BG" sz="1600" dirty="0" smtClean="0">
                <a:latin typeface="Arial" pitchFamily="34" charset="0"/>
                <a:cs typeface="Arial" pitchFamily="34" charset="0"/>
              </a:rPr>
              <a:t>Материална база, енергийна ефективност, оборудване и обзавеждане</a:t>
            </a:r>
          </a:p>
          <a:p>
            <a:pPr lvl="1" algn="just">
              <a:buSzPct val="90000"/>
              <a:buBlip>
                <a:blip r:embed="rId4"/>
              </a:buBlip>
            </a:pPr>
            <a:r>
              <a:rPr lang="bg-BG" sz="1600" dirty="0" smtClean="0">
                <a:latin typeface="Arial" pitchFamily="34" charset="0"/>
                <a:cs typeface="Arial" pitchFamily="34" charset="0"/>
              </a:rPr>
              <a:t>Осигуряване на подходяща инфраструктура за целодневен учебен процес</a:t>
            </a:r>
            <a:endParaRPr lang="bg-BG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5001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908175" y="274638"/>
            <a:ext cx="5256213" cy="1020762"/>
          </a:xfrm>
        </p:spPr>
        <p:txBody>
          <a:bodyPr>
            <a:noAutofit/>
          </a:bodyPr>
          <a:lstStyle/>
          <a:p>
            <a:r>
              <a:rPr lang="en-US" sz="24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ru-RU" sz="24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босновка</a:t>
            </a:r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на </a:t>
            </a:r>
            <a:r>
              <a:rPr lang="bg-BG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нуждите</a:t>
            </a:r>
            <a:endParaRPr lang="bg-BG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1640" y="1196752"/>
            <a:ext cx="65918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Приоритетна ос 2 </a:t>
            </a:r>
            <a:r>
              <a:rPr lang="bg-BG" sz="20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„Държавна образователна инфраструктура“</a:t>
            </a:r>
            <a:endParaRPr lang="ru-RU" sz="2000" b="1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564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608512"/>
          </a:xfrm>
        </p:spPr>
        <p:txBody>
          <a:bodyPr/>
          <a:lstStyle/>
          <a:p>
            <a:pPr algn="just">
              <a:buBlip>
                <a:blip r:embed="rId3"/>
              </a:buBlip>
            </a:pPr>
            <a:r>
              <a:rPr lang="bg-BG" sz="2400" dirty="0" smtClean="0"/>
              <a:t>Здравните грижи – не отговарят на тези в ЕС</a:t>
            </a:r>
          </a:p>
          <a:p>
            <a:pPr lvl="1" algn="just">
              <a:buBlip>
                <a:blip r:embed="rId4"/>
              </a:buBlip>
            </a:pPr>
            <a:r>
              <a:rPr lang="bg-BG" sz="2000" dirty="0" smtClean="0"/>
              <a:t>Високи показатели на смъртност (14,7%), в т. ч. и детска смъртност (8,5%)</a:t>
            </a:r>
          </a:p>
          <a:p>
            <a:pPr lvl="1" algn="just">
              <a:buBlip>
                <a:blip r:embed="rId4"/>
              </a:buBlip>
            </a:pPr>
            <a:r>
              <a:rPr lang="bg-BG" sz="2000" dirty="0" smtClean="0"/>
              <a:t>Влошен здравен статус, застаряване на населението</a:t>
            </a:r>
          </a:p>
          <a:p>
            <a:pPr lvl="1" algn="just">
              <a:buBlip>
                <a:blip r:embed="rId4"/>
              </a:buBlip>
            </a:pPr>
            <a:r>
              <a:rPr lang="bg-BG" sz="2000" dirty="0" smtClean="0"/>
              <a:t>Повишаване на сърдечно-съдовите заболявания</a:t>
            </a:r>
          </a:p>
          <a:p>
            <a:pPr lvl="1" algn="just">
              <a:buBlip>
                <a:blip r:embed="rId4"/>
              </a:buBlip>
            </a:pPr>
            <a:r>
              <a:rPr lang="bg-BG" sz="2000" dirty="0" smtClean="0"/>
              <a:t>Увеличаване на хоспитализираните лица</a:t>
            </a:r>
            <a:endParaRPr lang="bg-BG" sz="2400" dirty="0"/>
          </a:p>
          <a:p>
            <a:pPr algn="just">
              <a:buBlip>
                <a:blip r:embed="rId3"/>
              </a:buBlip>
            </a:pPr>
            <a:r>
              <a:rPr lang="bg-BG" sz="2400" dirty="0" smtClean="0"/>
              <a:t>85% от лечебните заведения – в 67-те града за подкрепа</a:t>
            </a:r>
          </a:p>
          <a:p>
            <a:pPr algn="just">
              <a:buBlip>
                <a:blip r:embed="rId3"/>
              </a:buBlip>
            </a:pPr>
            <a:r>
              <a:rPr lang="bg-BG" sz="2400" dirty="0" smtClean="0"/>
              <a:t>Необходимост от </a:t>
            </a:r>
            <a:r>
              <a:rPr lang="bg-BG" sz="2400" dirty="0"/>
              <a:t>повишаване на качеството на здравните </a:t>
            </a:r>
            <a:r>
              <a:rPr lang="bg-BG" sz="2400" dirty="0" smtClean="0"/>
              <a:t>услуги</a:t>
            </a:r>
          </a:p>
          <a:p>
            <a:pPr lvl="1" algn="just">
              <a:buBlip>
                <a:blip r:embed="rId4"/>
              </a:buBlip>
            </a:pPr>
            <a:r>
              <a:rPr lang="bg-BG" sz="2000" dirty="0"/>
              <a:t>модернизиране на здравната </a:t>
            </a:r>
            <a:r>
              <a:rPr lang="bg-BG" sz="2000" dirty="0" smtClean="0"/>
              <a:t>инфраструктура</a:t>
            </a:r>
          </a:p>
          <a:p>
            <a:pPr lvl="1" algn="just">
              <a:buBlip>
                <a:blip r:embed="rId4"/>
              </a:buBlip>
            </a:pPr>
            <a:r>
              <a:rPr lang="bg-BG" sz="2000" dirty="0"/>
              <a:t>оборудване на здравните заведения с </a:t>
            </a:r>
            <a:r>
              <a:rPr lang="bg-BG" sz="2000" dirty="0" smtClean="0"/>
              <a:t>медицинска </a:t>
            </a:r>
            <a:r>
              <a:rPr lang="bg-BG" sz="2000" dirty="0"/>
              <a:t>техника</a:t>
            </a:r>
            <a:endParaRPr lang="bg-BG" sz="2000" dirty="0" smtClean="0"/>
          </a:p>
          <a:p>
            <a:pPr marL="0" indent="0" algn="just">
              <a:buNone/>
            </a:pPr>
            <a:endParaRPr lang="bg-BG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5001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795463" y="274638"/>
            <a:ext cx="5656262" cy="1020762"/>
          </a:xfrm>
        </p:spPr>
        <p:txBody>
          <a:bodyPr>
            <a:noAutofit/>
          </a:bodyPr>
          <a:lstStyle/>
          <a:p>
            <a:r>
              <a:rPr lang="en-US" sz="24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ru-RU" sz="24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босновка</a:t>
            </a:r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на </a:t>
            </a:r>
            <a:r>
              <a:rPr lang="bg-BG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нуждите</a:t>
            </a:r>
            <a:endParaRPr lang="bg-BG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03573" y="1295400"/>
            <a:ext cx="65918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Приоритетна ос 3 </a:t>
            </a:r>
            <a:r>
              <a:rPr lang="bg-BG" sz="20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„</a:t>
            </a:r>
            <a:r>
              <a:rPr lang="ru-RU" sz="2000" b="1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Регионална</a:t>
            </a:r>
            <a:r>
              <a:rPr lang="ru-RU" sz="20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здравна</a:t>
            </a:r>
            <a:r>
              <a:rPr lang="ru-RU" sz="20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инфраструктура </a:t>
            </a:r>
            <a:r>
              <a:rPr lang="bg-BG" sz="20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“</a:t>
            </a:r>
            <a:endParaRPr lang="ru-RU" sz="2000" b="1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2094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5677" y="2276872"/>
            <a:ext cx="8566803" cy="4464496"/>
          </a:xfrm>
        </p:spPr>
        <p:txBody>
          <a:bodyPr>
            <a:normAutofit/>
          </a:bodyPr>
          <a:lstStyle/>
          <a:p>
            <a:pPr algn="just">
              <a:buBlip>
                <a:blip r:embed="rId3"/>
              </a:buBlip>
            </a:pPr>
            <a:r>
              <a:rPr lang="ru-RU" sz="2000" dirty="0" err="1">
                <a:latin typeface="Arial" pitchFamily="34" charset="0"/>
                <a:cs typeface="Arial" pitchFamily="34" charset="0"/>
              </a:rPr>
              <a:t>Социалните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услуги –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ключов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фактор за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ефективно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социално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включване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на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уязвимите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групи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.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1" algn="just">
              <a:buBlip>
                <a:blip r:embed="rId4"/>
              </a:buBlip>
            </a:pPr>
            <a:r>
              <a:rPr lang="bg-BG" sz="1800" dirty="0">
                <a:latin typeface="Arial" pitchFamily="34" charset="0"/>
                <a:cs typeface="Arial" pitchFamily="34" charset="0"/>
              </a:rPr>
              <a:t>модернизацията на социалната </a:t>
            </a:r>
            <a:r>
              <a:rPr lang="bg-BG" sz="1800" dirty="0" smtClean="0">
                <a:latin typeface="Arial" pitchFamily="34" charset="0"/>
                <a:cs typeface="Arial" pitchFamily="34" charset="0"/>
              </a:rPr>
              <a:t>инфраструктура – повишаване  </a:t>
            </a:r>
            <a:r>
              <a:rPr lang="bg-BG" sz="1800" dirty="0">
                <a:latin typeface="Arial" pitchFamily="34" charset="0"/>
                <a:cs typeface="Arial" pitchFamily="34" charset="0"/>
              </a:rPr>
              <a:t>качеството на </a:t>
            </a:r>
            <a:r>
              <a:rPr lang="bg-BG" sz="1800" dirty="0" smtClean="0">
                <a:latin typeface="Arial" pitchFamily="34" charset="0"/>
                <a:cs typeface="Arial" pitchFamily="34" charset="0"/>
              </a:rPr>
              <a:t>живот; </a:t>
            </a:r>
            <a:r>
              <a:rPr lang="bg-BG" sz="1800" dirty="0">
                <a:latin typeface="Arial" pitchFamily="34" charset="0"/>
                <a:cs typeface="Arial" pitchFamily="34" charset="0"/>
              </a:rPr>
              <a:t>изпълнението на целите от на стратегия Европа </a:t>
            </a:r>
            <a:r>
              <a:rPr lang="bg-BG" sz="1800" dirty="0" smtClean="0">
                <a:latin typeface="Arial" pitchFamily="34" charset="0"/>
                <a:cs typeface="Arial" pitchFamily="34" charset="0"/>
              </a:rPr>
              <a:t>2020</a:t>
            </a:r>
          </a:p>
          <a:p>
            <a:pPr algn="just">
              <a:buBlip>
                <a:blip r:embed="rId3"/>
              </a:buBlip>
            </a:pPr>
            <a:r>
              <a:rPr lang="bg-BG" sz="2000" dirty="0" smtClean="0">
                <a:latin typeface="Arial" pitchFamily="34" charset="0"/>
                <a:cs typeface="Arial" pitchFamily="34" charset="0"/>
              </a:rPr>
              <a:t>Национална стратегия „Визия за </a:t>
            </a:r>
            <a:r>
              <a:rPr lang="bg-BG" sz="2000" dirty="0" err="1" smtClean="0">
                <a:latin typeface="Arial" pitchFamily="34" charset="0"/>
                <a:cs typeface="Arial" pitchFamily="34" charset="0"/>
              </a:rPr>
              <a:t>деинстуционализация</a:t>
            </a:r>
            <a:r>
              <a:rPr lang="bg-BG" sz="2000" dirty="0" smtClean="0">
                <a:latin typeface="Arial" pitchFamily="34" charset="0"/>
                <a:cs typeface="Arial" pitchFamily="34" charset="0"/>
              </a:rPr>
              <a:t> на децата в Република България“ - </a:t>
            </a:r>
            <a:r>
              <a:rPr lang="bg-BG" sz="2000" dirty="0">
                <a:latin typeface="Arial" pitchFamily="34" charset="0"/>
                <a:cs typeface="Arial" pitchFamily="34" charset="0"/>
              </a:rPr>
              <a:t>основен документ в процеса </a:t>
            </a:r>
            <a:r>
              <a:rPr lang="bg-BG" sz="2000" dirty="0" smtClean="0">
                <a:latin typeface="Arial" pitchFamily="34" charset="0"/>
                <a:cs typeface="Arial" pitchFamily="34" charset="0"/>
              </a:rPr>
              <a:t>на </a:t>
            </a:r>
            <a:r>
              <a:rPr lang="bg-BG" sz="2000" dirty="0" err="1" smtClean="0">
                <a:latin typeface="Arial" pitchFamily="34" charset="0"/>
                <a:cs typeface="Arial" pitchFamily="34" charset="0"/>
              </a:rPr>
              <a:t>деинстуциионализация</a:t>
            </a:r>
            <a:endParaRPr lang="bg-BG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3"/>
              </a:buBlip>
            </a:pPr>
            <a:r>
              <a:rPr lang="bg-BG" sz="2000" dirty="0">
                <a:latin typeface="Arial" pitchFamily="34" charset="0"/>
                <a:cs typeface="Arial" pitchFamily="34" charset="0"/>
              </a:rPr>
              <a:t>Системата за дългосрочни грижи и социални услуги за възрастните хора </a:t>
            </a:r>
            <a:r>
              <a:rPr lang="bg-BG" sz="2000" dirty="0" smtClean="0">
                <a:latin typeface="Arial" pitchFamily="34" charset="0"/>
                <a:cs typeface="Arial" pitchFamily="34" charset="0"/>
              </a:rPr>
              <a:t> - </a:t>
            </a:r>
            <a:r>
              <a:rPr lang="bg-BG" sz="2000" dirty="0">
                <a:latin typeface="Arial" pitchFamily="34" charset="0"/>
                <a:cs typeface="Arial" pitchFamily="34" charset="0"/>
              </a:rPr>
              <a:t>преобладава институционалният </a:t>
            </a:r>
            <a:r>
              <a:rPr lang="bg-BG" sz="2000" dirty="0" smtClean="0">
                <a:latin typeface="Arial" pitchFamily="34" charset="0"/>
                <a:cs typeface="Arial" pitchFamily="34" charset="0"/>
              </a:rPr>
              <a:t>модел.</a:t>
            </a:r>
          </a:p>
          <a:p>
            <a:pPr algn="just">
              <a:buBlip>
                <a:blip r:embed="rId3"/>
              </a:buBlip>
            </a:pPr>
            <a:r>
              <a:rPr lang="bg-BG" sz="2000" dirty="0" smtClean="0">
                <a:latin typeface="Arial" pitchFamily="34" charset="0"/>
                <a:cs typeface="Arial" pitchFamily="34" charset="0"/>
              </a:rPr>
              <a:t>Основни цели за подкрепа по ОПРР 2014-2020:</a:t>
            </a:r>
          </a:p>
          <a:p>
            <a:pPr lvl="1" algn="just">
              <a:buBlip>
                <a:blip r:embed="rId4"/>
              </a:buBlip>
            </a:pPr>
            <a:r>
              <a:rPr lang="bg-BG" sz="1800" dirty="0" err="1">
                <a:latin typeface="Arial" pitchFamily="34" charset="0"/>
                <a:cs typeface="Arial" pitchFamily="34" charset="0"/>
              </a:rPr>
              <a:t>деинституционализация</a:t>
            </a:r>
            <a:r>
              <a:rPr lang="bg-BG" sz="1800" dirty="0">
                <a:latin typeface="Arial" pitchFamily="34" charset="0"/>
                <a:cs typeface="Arial" pitchFamily="34" charset="0"/>
              </a:rPr>
              <a:t> </a:t>
            </a:r>
            <a:endParaRPr lang="bg-BG" sz="1800" dirty="0" smtClean="0">
              <a:latin typeface="Arial" pitchFamily="34" charset="0"/>
              <a:cs typeface="Arial" pitchFamily="34" charset="0"/>
            </a:endParaRPr>
          </a:p>
          <a:p>
            <a:pPr lvl="1" algn="just">
              <a:buBlip>
                <a:blip r:embed="rId4"/>
              </a:buBlip>
            </a:pPr>
            <a:r>
              <a:rPr lang="bg-BG" sz="1800" dirty="0">
                <a:latin typeface="Arial" pitchFamily="34" charset="0"/>
                <a:cs typeface="Arial" pitchFamily="34" charset="0"/>
              </a:rPr>
              <a:t>социални заведения</a:t>
            </a:r>
            <a:endParaRPr lang="bg-BG" sz="18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5001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908175" y="274638"/>
            <a:ext cx="5543550" cy="1143000"/>
          </a:xfrm>
        </p:spPr>
        <p:txBody>
          <a:bodyPr>
            <a:noAutofit/>
          </a:bodyPr>
          <a:lstStyle/>
          <a:p>
            <a:r>
              <a:rPr lang="en-US" sz="24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ru-RU" sz="24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босновка</a:t>
            </a:r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на </a:t>
            </a:r>
            <a:r>
              <a:rPr lang="bg-BG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нуждите</a:t>
            </a:r>
            <a:endParaRPr lang="bg-BG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03573" y="1364293"/>
            <a:ext cx="65918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Приоритетна ос 4 </a:t>
            </a:r>
            <a:r>
              <a:rPr lang="bg-BG" sz="20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„</a:t>
            </a:r>
            <a:r>
              <a:rPr lang="ru-RU" sz="2000" b="1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Регионална</a:t>
            </a:r>
            <a:r>
              <a:rPr lang="ru-RU" sz="20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социална</a:t>
            </a:r>
            <a:r>
              <a:rPr lang="ru-RU" sz="20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инфраструктура </a:t>
            </a:r>
            <a:r>
              <a:rPr lang="bg-BG" sz="20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“</a:t>
            </a:r>
            <a:endParaRPr lang="ru-RU" sz="2000" b="1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700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752528"/>
          </a:xfrm>
        </p:spPr>
        <p:txBody>
          <a:bodyPr>
            <a:normAutofit/>
          </a:bodyPr>
          <a:lstStyle/>
          <a:p>
            <a:pPr algn="just">
              <a:buBlip>
                <a:blip r:embed="rId3"/>
              </a:buBlip>
            </a:pPr>
            <a:r>
              <a:rPr lang="bg-BG" sz="2400" dirty="0" smtClean="0">
                <a:latin typeface="Arial" pitchFamily="34" charset="0"/>
                <a:cs typeface="Arial" pitchFamily="34" charset="0"/>
              </a:rPr>
              <a:t>Богато национално културно и природно наследство</a:t>
            </a:r>
            <a:endParaRPr lang="bg-BG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3"/>
              </a:buBlip>
            </a:pPr>
            <a:r>
              <a:rPr lang="bg-BG" sz="2400" dirty="0" smtClean="0">
                <a:latin typeface="Arial" pitchFamily="34" charset="0"/>
                <a:cs typeface="Arial" pitchFamily="34" charset="0"/>
              </a:rPr>
              <a:t>Концентрация и </a:t>
            </a:r>
            <a:r>
              <a:rPr lang="bg-BG" sz="2400" dirty="0" err="1" smtClean="0">
                <a:latin typeface="Arial" pitchFamily="34" charset="0"/>
                <a:cs typeface="Arial" pitchFamily="34" charset="0"/>
              </a:rPr>
              <a:t>приоритизиране</a:t>
            </a:r>
            <a:r>
              <a:rPr lang="bg-BG" sz="2400" dirty="0" smtClean="0">
                <a:latin typeface="Arial" pitchFamily="34" charset="0"/>
                <a:cs typeface="Arial" pitchFamily="34" charset="0"/>
              </a:rPr>
              <a:t> на културни и </a:t>
            </a:r>
            <a:r>
              <a:rPr lang="bg-BG" sz="2400" dirty="0" err="1" smtClean="0">
                <a:latin typeface="Arial" pitchFamily="34" charset="0"/>
                <a:cs typeface="Arial" pitchFamily="34" charset="0"/>
              </a:rPr>
              <a:t>приородни</a:t>
            </a:r>
            <a:r>
              <a:rPr lang="bg-BG" sz="2400" dirty="0" smtClean="0">
                <a:latin typeface="Arial" pitchFamily="34" charset="0"/>
                <a:cs typeface="Arial" pitchFamily="34" charset="0"/>
              </a:rPr>
              <a:t> ценности от световно и национално значение</a:t>
            </a:r>
          </a:p>
          <a:p>
            <a:pPr algn="just">
              <a:buBlip>
                <a:blip r:embed="rId3"/>
              </a:buBlip>
            </a:pPr>
            <a:r>
              <a:rPr lang="bg-BG" sz="2400" dirty="0" smtClean="0">
                <a:latin typeface="Arial" pitchFamily="34" charset="0"/>
                <a:cs typeface="Arial" pitchFamily="34" charset="0"/>
              </a:rPr>
              <a:t>Основни характеристики на туризма</a:t>
            </a:r>
          </a:p>
          <a:p>
            <a:pPr lvl="1" algn="just">
              <a:buBlip>
                <a:blip r:embed="rId4"/>
              </a:buBlip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развит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морски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и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зимен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планински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туризъм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1" algn="just">
              <a:buBlip>
                <a:blip r:embed="rId4"/>
              </a:buBlip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Наличие на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качествена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леглова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база</a:t>
            </a:r>
          </a:p>
          <a:p>
            <a:pPr lvl="1" algn="just">
              <a:buBlip>
                <a:blip r:embed="rId4"/>
              </a:buBlip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Цел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-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развитието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на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културния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, СПА и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балнеоложен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туризъм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3"/>
              </a:buBlip>
            </a:pP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Определени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20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туристически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общини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3"/>
              </a:buBlip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Потенциал за развитие на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местна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икономика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нови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форми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на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заетост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5001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87624" y="1295400"/>
            <a:ext cx="65918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Приоритетна ос </a:t>
            </a:r>
            <a:r>
              <a:rPr lang="en-US" sz="20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ru-RU" sz="20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bg-BG" sz="20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„</a:t>
            </a:r>
            <a:r>
              <a:rPr lang="ru-RU" sz="2000" b="1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Регионален</a:t>
            </a:r>
            <a:r>
              <a:rPr lang="ru-RU" sz="20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туризъм</a:t>
            </a:r>
            <a:r>
              <a:rPr lang="bg-BG" sz="20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“</a:t>
            </a:r>
            <a:endParaRPr lang="ru-RU" sz="2000" b="1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619250" y="228600"/>
            <a:ext cx="5832475" cy="1066800"/>
          </a:xfrm>
        </p:spPr>
        <p:txBody>
          <a:bodyPr>
            <a:noAutofit/>
          </a:bodyPr>
          <a:lstStyle/>
          <a:p>
            <a:r>
              <a:rPr lang="en-US" sz="24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ru-RU" sz="24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босновка</a:t>
            </a:r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на </a:t>
            </a:r>
            <a:r>
              <a:rPr lang="bg-BG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нуждите</a:t>
            </a:r>
            <a:endParaRPr lang="bg-BG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3448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92670"/>
            <a:ext cx="8229600" cy="4665330"/>
          </a:xfrm>
        </p:spPr>
        <p:txBody>
          <a:bodyPr>
            <a:normAutofit lnSpcReduction="10000"/>
          </a:bodyPr>
          <a:lstStyle/>
          <a:p>
            <a:pPr algn="just">
              <a:buBlip>
                <a:blip r:embed="rId3"/>
              </a:buBlip>
            </a:pPr>
            <a:r>
              <a:rPr lang="bg-BG" sz="2400" dirty="0" smtClean="0">
                <a:latin typeface="Arial" pitchFamily="34" charset="0"/>
                <a:cs typeface="Arial" pitchFamily="34" charset="0"/>
              </a:rPr>
              <a:t>Основна закономерност – ниско качество на пътната мрежа и инфраструктура</a:t>
            </a:r>
          </a:p>
          <a:p>
            <a:pPr lvl="1" algn="just">
              <a:buBlip>
                <a:blip r:embed="rId4"/>
              </a:buBlip>
            </a:pPr>
            <a:r>
              <a:rPr lang="bg-BG" sz="2000" dirty="0" smtClean="0">
                <a:latin typeface="Arial" pitchFamily="34" charset="0"/>
                <a:cs typeface="Arial" pitchFamily="34" charset="0"/>
              </a:rPr>
              <a:t>Транспортната свързаност между градовете – лошо състояние на транспортните връзки</a:t>
            </a:r>
            <a:endParaRPr lang="bg-BG" sz="2000" dirty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3"/>
              </a:buBlip>
            </a:pPr>
            <a:r>
              <a:rPr lang="bg-BG" sz="2400" dirty="0" smtClean="0">
                <a:latin typeface="Arial" pitchFamily="34" charset="0"/>
                <a:cs typeface="Arial" pitchFamily="34" charset="0"/>
              </a:rPr>
              <a:t>Състояние на републиканска пътна мрежа (РПМ)</a:t>
            </a:r>
          </a:p>
          <a:p>
            <a:pPr lvl="1" algn="just">
              <a:buBlip>
                <a:blip r:embed="rId4"/>
              </a:buBlip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62%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– 3-ти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клас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пътища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; 20,7% - 2-ри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клас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; 15% - 1-ви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клас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lvl="1" algn="just">
              <a:buBlip>
                <a:blip r:embed="rId4"/>
              </a:buBlip>
            </a:pP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Лощо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състояние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на 3-ти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клас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– 2/3 от РМП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-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осигуряват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достъп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до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пътища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от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по-висок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клас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и TEN-T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мрежата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1" algn="just">
              <a:buBlip>
                <a:blip r:embed="rId4"/>
              </a:buBlip>
            </a:pP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Основен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извод –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преобладава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нисък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клас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РПМ</a:t>
            </a:r>
          </a:p>
          <a:p>
            <a:pPr algn="just">
              <a:buBlip>
                <a:blip r:embed="rId3"/>
              </a:buBlip>
            </a:pPr>
            <a:r>
              <a:rPr lang="ru-RU" sz="2400" dirty="0" err="1">
                <a:latin typeface="Arial" pitchFamily="34" charset="0"/>
                <a:cs typeface="Arial" pitchFamily="34" charset="0"/>
              </a:rPr>
              <a:t>Основна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цел -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осигуряване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на качествен и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достъпен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транспорт </a:t>
            </a:r>
          </a:p>
          <a:p>
            <a:pPr algn="just">
              <a:buBlip>
                <a:blip r:embed="rId3"/>
              </a:buBlip>
            </a:pP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Транспортната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мрежа – фактор за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развитието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на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регионите</a:t>
            </a:r>
            <a:endParaRPr lang="bg-BG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5001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835150" y="274638"/>
            <a:ext cx="5400675" cy="1020762"/>
          </a:xfrm>
        </p:spPr>
        <p:txBody>
          <a:bodyPr>
            <a:noAutofit/>
          </a:bodyPr>
          <a:lstStyle/>
          <a:p>
            <a:r>
              <a:rPr lang="en-US" sz="24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ru-RU" sz="24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босновка</a:t>
            </a:r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на </a:t>
            </a:r>
            <a:r>
              <a:rPr lang="ru-RU" sz="24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стратегията</a:t>
            </a:r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и </a:t>
            </a:r>
            <a:r>
              <a:rPr lang="ru-RU" sz="24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логиката</a:t>
            </a:r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на ОПРР 2014-2020 </a:t>
            </a: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г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bg-BG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03573" y="1330730"/>
            <a:ext cx="65918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Приоритетна ос </a:t>
            </a:r>
            <a:r>
              <a:rPr lang="en-US" sz="2000" b="1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ru-RU" sz="2000" b="1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bg-BG" sz="20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„</a:t>
            </a:r>
            <a:r>
              <a:rPr lang="ru-RU" sz="2000" b="1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Регионална</a:t>
            </a:r>
            <a:r>
              <a:rPr lang="ru-RU" sz="20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пътна</a:t>
            </a:r>
            <a:r>
              <a:rPr lang="ru-RU" sz="20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инфраструктура </a:t>
            </a:r>
            <a:r>
              <a:rPr lang="bg-BG" sz="20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“</a:t>
            </a:r>
            <a:endParaRPr lang="ru-RU" sz="2000" b="1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973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3663" y="1628800"/>
            <a:ext cx="8229600" cy="466997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bg-BG" sz="2400" dirty="0"/>
          </a:p>
          <a:p>
            <a:pPr algn="just">
              <a:buBlip>
                <a:blip r:embed="rId3"/>
              </a:buBlip>
            </a:pPr>
            <a:r>
              <a:rPr lang="bg-BG" sz="2400" dirty="0" smtClean="0"/>
              <a:t>Изследване на целевите и проблемни анализи на 36-те общини, изработващи в момента ИПГВР</a:t>
            </a:r>
          </a:p>
          <a:p>
            <a:pPr algn="just">
              <a:buBlip>
                <a:blip r:embed="rId3"/>
              </a:buBlip>
            </a:pPr>
            <a:r>
              <a:rPr lang="bg-BG" sz="2400" dirty="0" smtClean="0"/>
              <a:t>Изследване на дефинираните зони за въздействие на ИПГВР</a:t>
            </a:r>
          </a:p>
          <a:p>
            <a:pPr algn="just">
              <a:buBlip>
                <a:blip r:embed="rId3"/>
              </a:buBlip>
            </a:pPr>
            <a:r>
              <a:rPr lang="bg-BG" sz="2400" dirty="0" err="1" smtClean="0"/>
              <a:t>Допълнителнително</a:t>
            </a:r>
            <a:r>
              <a:rPr lang="bg-BG" sz="2400" dirty="0" smtClean="0"/>
              <a:t> проучване за броя на обектите и състоянието на инфраструктурата в зоните за въздействие </a:t>
            </a:r>
          </a:p>
          <a:p>
            <a:pPr algn="just">
              <a:buBlip>
                <a:blip r:embed="rId3"/>
              </a:buBlip>
            </a:pPr>
            <a:r>
              <a:rPr lang="bg-BG" sz="2400" dirty="0" smtClean="0"/>
              <a:t>Анализ на здравната, образователната, културната, социалната, административната, спортната и жилищна инфраструктура.</a:t>
            </a:r>
            <a:endParaRPr lang="bg-BG" sz="2400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5001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331640" y="228600"/>
            <a:ext cx="6419056" cy="1143000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Анализ на </a:t>
            </a:r>
            <a:r>
              <a:rPr lang="ru-RU" sz="20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инфраструктурата</a:t>
            </a: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0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попадаща</a:t>
            </a: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0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зоните</a:t>
            </a: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за </a:t>
            </a:r>
            <a:r>
              <a:rPr lang="ru-RU" sz="20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въздействие</a:t>
            </a: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на ИПГВР</a:t>
            </a:r>
            <a:endParaRPr lang="bg-BG" sz="2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28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6126129"/>
              </p:ext>
            </p:extLst>
          </p:nvPr>
        </p:nvGraphicFramePr>
        <p:xfrm>
          <a:off x="179513" y="1524785"/>
          <a:ext cx="8712967" cy="4994839"/>
        </p:xfrm>
        <a:graphic>
          <a:graphicData uri="http://schemas.openxmlformats.org/drawingml/2006/table">
            <a:tbl>
              <a:tblPr/>
              <a:tblGrid>
                <a:gridCol w="2376263"/>
                <a:gridCol w="1571208"/>
                <a:gridCol w="1108871"/>
                <a:gridCol w="862539"/>
                <a:gridCol w="1018116"/>
                <a:gridCol w="879112"/>
                <a:gridCol w="896858"/>
              </a:tblGrid>
              <a:tr h="342918">
                <a:tc rowSpan="2"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 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Брой обекти, попадащи в зоните за въздействие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% от обектите в 67-те града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% от обектите в страната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Състояние на обектите (% от всички обекти в групата)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endParaRPr lang="bg-BG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endParaRPr lang="bg-BG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18"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Добро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Средно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Лошо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083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МБАЛ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25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21%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15%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29,2%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29,2%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41,7%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9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СБАЛ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12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14%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11%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50,0%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33,3%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16,7%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029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Медицински центрове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34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11%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33,3%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27,3%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39,4%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18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Държавни психиатрични болници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17%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11%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100,0%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0,0%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0,0%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9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ДМСГД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13%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0,0%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0,0%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100,0%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103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Диспансери за психиатрични заболявания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22%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22%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0,0%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50,0%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50,0%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377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Диспансери за </a:t>
                      </a:r>
                      <a:r>
                        <a:rPr lang="bg-BG" sz="1200" b="1" dirty="0" err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пневмо-фтизиатрични</a:t>
                      </a: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заболявания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29%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29%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25,0%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25,0%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50,0%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46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Диспансери за кожно-венерически заболявания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33%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33%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0,0%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0,0%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100,0%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377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Диспансери за онкологични заболявания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25%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25%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33,3%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33,3%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33,3%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377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Диагностично-консултативни центрове (ДКЦ)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31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38%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37%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7,1%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bg-BG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50,0%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42,9%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377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Центрове по трансфузионна хематология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25%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25%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100,0%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0,0%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0,0%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659"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Общо обекти</a:t>
                      </a:r>
                      <a:endParaRPr lang="bg-BG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114</a:t>
                      </a:r>
                      <a:endParaRPr lang="bg-BG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endParaRPr lang="bg-BG" sz="12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endParaRPr lang="bg-BG" sz="12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26,3%</a:t>
                      </a:r>
                      <a:endParaRPr lang="bg-BG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32,5%</a:t>
                      </a:r>
                      <a:endParaRPr lang="bg-BG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bg-BG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41,2%</a:t>
                      </a:r>
                      <a:endParaRPr lang="bg-BG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5001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652588" y="228600"/>
            <a:ext cx="5545138" cy="777875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Анализ на </a:t>
            </a:r>
            <a:r>
              <a:rPr lang="ru-RU" sz="20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инфраструктурата</a:t>
            </a: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0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попадаща</a:t>
            </a: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0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зоните</a:t>
            </a: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за </a:t>
            </a:r>
            <a:r>
              <a:rPr lang="ru-RU" sz="20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въздействие</a:t>
            </a: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на ИПГВР</a:t>
            </a:r>
            <a:endParaRPr lang="bg-BG" sz="2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31190" y="995663"/>
            <a:ext cx="40827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24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Здравна инфраструктура</a:t>
            </a:r>
          </a:p>
        </p:txBody>
      </p:sp>
    </p:spTree>
    <p:extLst>
      <p:ext uri="{BB962C8B-B14F-4D97-AF65-F5344CB8AC3E}">
        <p14:creationId xmlns:p14="http://schemas.microsoft.com/office/powerpoint/2010/main" val="3239889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960</TotalTime>
  <Words>2029</Words>
  <Application>Microsoft Office PowerPoint</Application>
  <PresentationFormat>On-screen Show (4:3)</PresentationFormat>
  <Paragraphs>598</Paragraphs>
  <Slides>19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тема</vt:lpstr>
      <vt:lpstr>Резултати от етап 4 на услуга „Разработване на социално-икономически анализ за нуждите на ОПРР 2014-2020“</vt:lpstr>
      <vt:lpstr>Oбосновка на нуждите</vt:lpstr>
      <vt:lpstr>Oбосновка на нуждите</vt:lpstr>
      <vt:lpstr>Oбосновка на нуждите</vt:lpstr>
      <vt:lpstr>Oбосновка на нуждите</vt:lpstr>
      <vt:lpstr>Oбосновка на нуждите</vt:lpstr>
      <vt:lpstr>Oбосновка на стратегията и логиката на ОПРР 2014-2020 г.</vt:lpstr>
      <vt:lpstr>Анализ на инфраструктурата, попадаща в зоните за въздействие на ИПГВР</vt:lpstr>
      <vt:lpstr>Анализ на инфраструктурата, попадаща в зоните за въздействие на ИПГВР</vt:lpstr>
      <vt:lpstr>Анализ на инфраструктурата, попадаща в зоните за въздействие на ИПГВР</vt:lpstr>
      <vt:lpstr>Анализ на инфраструктурата, попадаща в зоните за въздействие на ИПГВР</vt:lpstr>
      <vt:lpstr>Анализ на инфраструктурата, попадаща в зоните за въздействие на ИПГВР</vt:lpstr>
      <vt:lpstr>Анализ на инфраструктурата, попадаща в зоните за въздействие на ИПГВР</vt:lpstr>
      <vt:lpstr>Анализ на инфраструктурата, попадаща в зоните за въздействие на ИПГВР</vt:lpstr>
      <vt:lpstr>Анализ на инфраструктурата, попадаща в зоните за въздействие на ИПГВР</vt:lpstr>
      <vt:lpstr>Маргинализирани групи. Ромско население</vt:lpstr>
      <vt:lpstr>Маргинализирани групи. Ромско население</vt:lpstr>
      <vt:lpstr>Маргинализирани групи. Население в риск от бедност и социално изключване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Zlatko Stefanov</dc:creator>
  <cp:lastModifiedBy>Ivan Popov</cp:lastModifiedBy>
  <cp:revision>65</cp:revision>
  <dcterms:created xsi:type="dcterms:W3CDTF">2013-03-20T08:53:15Z</dcterms:created>
  <dcterms:modified xsi:type="dcterms:W3CDTF">2013-03-22T15:52:23Z</dcterms:modified>
</cp:coreProperties>
</file>