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87" r:id="rId2"/>
    <p:sldId id="390" r:id="rId3"/>
    <p:sldId id="391" r:id="rId4"/>
    <p:sldId id="392" r:id="rId5"/>
    <p:sldId id="393" r:id="rId6"/>
    <p:sldId id="394" r:id="rId7"/>
    <p:sldId id="395" r:id="rId8"/>
  </p:sldIdLst>
  <p:sldSz cx="9144000" cy="6858000" type="screen4x3"/>
  <p:notesSz cx="6858000" cy="9144000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66"/>
    <a:srgbClr val="FF0066"/>
    <a:srgbClr val="FF9900"/>
    <a:srgbClr val="66FFFF"/>
    <a:srgbClr val="00FF00"/>
    <a:srgbClr val="0000FF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13" autoAdjust="0"/>
    <p:restoredTop sz="82473" autoAdjust="0"/>
  </p:normalViewPr>
  <p:slideViewPr>
    <p:cSldViewPr>
      <p:cViewPr>
        <p:scale>
          <a:sx n="75" d="100"/>
          <a:sy n="75" d="100"/>
        </p:scale>
        <p:origin x="-918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48" y="50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5320097-1FD7-426C-A0D4-992088023661}" type="datetimeFigureOut">
              <a:rPr lang="bg-BG"/>
              <a:pPr>
                <a:defRPr/>
              </a:pPr>
              <a:t>23.11.2012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bg-BG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bg-BG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DD88ACA-B146-4245-9A42-E2B8B8017C3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68364-CB47-4D9A-8DE5-C306CBCBAA96}" type="datetimeFigureOut">
              <a:rPr lang="bg-BG"/>
              <a:pPr>
                <a:defRPr/>
              </a:pPr>
              <a:t>23.11.2012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1D9E4-E563-4F84-B91B-281F5958E58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59368-1CF2-43E0-AA97-2CE603A3EDBA}" type="datetimeFigureOut">
              <a:rPr lang="bg-BG"/>
              <a:pPr>
                <a:defRPr/>
              </a:pPr>
              <a:t>23.11.2012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23CCD-5662-4B0D-B9B8-490330EDFC5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58378-68F9-422D-B2AE-03A99D5814BF}" type="datetimeFigureOut">
              <a:rPr lang="bg-BG"/>
              <a:pPr>
                <a:defRPr/>
              </a:pPr>
              <a:t>23.11.2012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BC2F4-6A58-4161-98C2-9DEDBAC6A3B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bg-BG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671CD-699A-48CC-BB71-0C77C747085C}" type="datetimeFigureOut">
              <a:rPr lang="bg-BG"/>
              <a:pPr>
                <a:defRPr/>
              </a:pPr>
              <a:t>23.11.2012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6605C-9D7A-40FE-9607-04BC971C0F0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B4F05-5C23-477D-B413-CCCE96971DF4}" type="datetimeFigureOut">
              <a:rPr lang="bg-BG"/>
              <a:pPr>
                <a:defRPr/>
              </a:pPr>
              <a:t>23.11.2012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CBFDE-BAD4-4EEA-BD1F-AF4A52301A4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05BAB-0398-4426-A5BE-12D00F46DC57}" type="datetimeFigureOut">
              <a:rPr lang="bg-BG"/>
              <a:pPr>
                <a:defRPr/>
              </a:pPr>
              <a:t>23.11.2012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C6315-4ED6-4758-9102-E64D062069E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96A17-ABCC-45AE-B505-1DBA16B5E098}" type="datetimeFigureOut">
              <a:rPr lang="bg-BG"/>
              <a:pPr>
                <a:defRPr/>
              </a:pPr>
              <a:t>23.11.2012 г.</a:t>
            </a:fld>
            <a:endParaRPr lang="bg-B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1E820-4D74-4F83-AD33-55C51E688EA1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FB61E-A84A-41E9-A610-15BC2A406FD4}" type="datetimeFigureOut">
              <a:rPr lang="bg-BG"/>
              <a:pPr>
                <a:defRPr/>
              </a:pPr>
              <a:t>23.11.2012 г.</a:t>
            </a:fld>
            <a:endParaRPr lang="bg-BG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A12C2-0463-4503-9420-E12EADEB1D2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3FB6E-3862-4B9A-BFA2-B1DCA7E26B0B}" type="datetimeFigureOut">
              <a:rPr lang="bg-BG"/>
              <a:pPr>
                <a:defRPr/>
              </a:pPr>
              <a:t>23.11.2012 г.</a:t>
            </a:fld>
            <a:endParaRPr lang="bg-BG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45662-7A7B-42E3-95EE-873C2F29C91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CED46-F58D-4454-84FE-DC3F836931D1}" type="datetimeFigureOut">
              <a:rPr lang="bg-BG"/>
              <a:pPr>
                <a:defRPr/>
              </a:pPr>
              <a:t>23.11.2012 г.</a:t>
            </a:fld>
            <a:endParaRPr lang="bg-BG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92216-3DAC-4073-A2FD-FCF35E9EE692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04CF2-A488-4C5C-BD47-7FD84E281982}" type="datetimeFigureOut">
              <a:rPr lang="bg-BG"/>
              <a:pPr>
                <a:defRPr/>
              </a:pPr>
              <a:t>23.11.2012 г.</a:t>
            </a:fld>
            <a:endParaRPr lang="bg-B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4A5C1-B9A9-4822-8154-E5C57D33EC4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096DC-240B-4A70-8D76-C4C195860612}" type="datetimeFigureOut">
              <a:rPr lang="bg-BG"/>
              <a:pPr>
                <a:defRPr/>
              </a:pPr>
              <a:t>23.11.2012 г.</a:t>
            </a:fld>
            <a:endParaRPr lang="bg-B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D128F-27B5-4835-8B3E-B3F3644D82C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bg-BG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2D422D-D93F-43D0-B7B8-BD3F6506F31E}" type="datetimeFigureOut">
              <a:rPr lang="bg-BG"/>
              <a:pPr>
                <a:defRPr/>
              </a:pPr>
              <a:t>23.11.2012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7A981B-BC57-484A-9FA1-18C608F9E0F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rb.government.b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rb.government.bg/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rb.government.bg/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www.mrrb.government.bg/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rb.government.b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rb.government.b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152400" y="1524000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1400" dirty="0"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1600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bg-BG" sz="200" dirty="0">
                <a:solidFill>
                  <a:schemeClr val="bg2"/>
                </a:solidFill>
                <a:latin typeface="Calibri" pitchFamily="34" charset="0"/>
              </a:rPr>
              <a:t> </a:t>
            </a: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200" dirty="0">
              <a:solidFill>
                <a:schemeClr val="bg2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1600" dirty="0">
              <a:solidFill>
                <a:srgbClr val="0000CC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1600" dirty="0">
              <a:solidFill>
                <a:srgbClr val="0000CC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bg-BG" sz="3200" b="1" dirty="0" smtClean="0">
                <a:solidFill>
                  <a:srgbClr val="A50021"/>
                </a:solidFill>
                <a:latin typeface="Calibri" pitchFamily="34" charset="0"/>
              </a:rPr>
              <a:t>Предварителна оценка на ОПРР</a:t>
            </a: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3200" b="1" dirty="0" smtClean="0">
                <a:solidFill>
                  <a:srgbClr val="A50021"/>
                </a:solidFill>
                <a:latin typeface="Calibri" pitchFamily="34" charset="0"/>
              </a:rPr>
              <a:t>2014-2020 </a:t>
            </a:r>
            <a:r>
              <a:rPr lang="ru-RU" sz="3200" b="1" dirty="0">
                <a:solidFill>
                  <a:srgbClr val="A50021"/>
                </a:solidFill>
                <a:latin typeface="Calibri" pitchFamily="34" charset="0"/>
              </a:rPr>
              <a:t>г. </a:t>
            </a:r>
            <a:endParaRPr lang="bg-BG" sz="3200" b="1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b="1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buFont typeface="Arial" charset="0"/>
              <a:buNone/>
            </a:pPr>
            <a:r>
              <a:rPr lang="bg-BG" sz="2000" b="1" dirty="0" smtClean="0">
                <a:solidFill>
                  <a:srgbClr val="000066"/>
                </a:solidFill>
                <a:latin typeface="Calibri" pitchFamily="34" charset="0"/>
              </a:rPr>
              <a:t>Първоначални изводи и препоръки</a:t>
            </a:r>
            <a:endParaRPr lang="en-US" sz="2000" b="1" dirty="0">
              <a:solidFill>
                <a:srgbClr val="000066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buFont typeface="Arial" charset="0"/>
              <a:buNone/>
            </a:pPr>
            <a:endParaRPr lang="en-US" sz="1600" b="1" dirty="0">
              <a:solidFill>
                <a:srgbClr val="000066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buFont typeface="Arial" charset="0"/>
              <a:buNone/>
            </a:pPr>
            <a:endParaRPr lang="bg-BG" sz="1600" b="1" dirty="0" smtClean="0">
              <a:solidFill>
                <a:srgbClr val="000066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buFont typeface="Arial" charset="0"/>
              <a:buNone/>
            </a:pPr>
            <a:endParaRPr lang="bg-BG" sz="1600" b="1" dirty="0">
              <a:solidFill>
                <a:srgbClr val="000066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buFont typeface="Arial" charset="0"/>
              <a:buNone/>
            </a:pPr>
            <a:endParaRPr lang="bg-BG" sz="1600" b="1" dirty="0" smtClean="0">
              <a:solidFill>
                <a:srgbClr val="000066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buFont typeface="Arial" charset="0"/>
              <a:buNone/>
            </a:pPr>
            <a:endParaRPr lang="bg-BG" sz="1600" b="1" dirty="0">
              <a:solidFill>
                <a:srgbClr val="000066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buFont typeface="Arial" charset="0"/>
              <a:buNone/>
            </a:pPr>
            <a:endParaRPr lang="bg-BG" sz="1600" b="1" dirty="0" smtClean="0">
              <a:solidFill>
                <a:srgbClr val="000066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buFont typeface="Arial" charset="0"/>
              <a:buNone/>
            </a:pPr>
            <a:endParaRPr lang="bg-BG" sz="1600" b="1" dirty="0">
              <a:solidFill>
                <a:srgbClr val="000066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buFont typeface="Arial" charset="0"/>
              <a:buNone/>
            </a:pPr>
            <a:endParaRPr lang="en-US" sz="1600" b="1" dirty="0">
              <a:solidFill>
                <a:srgbClr val="000066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buFont typeface="Arial" charset="0"/>
              <a:buNone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Пето заседание на Тематичната работна група</a:t>
            </a:r>
          </a:p>
          <a:p>
            <a:pPr marL="342900" indent="-342900" algn="ctr" eaLnBrk="0" hangingPunct="0">
              <a:lnSpc>
                <a:spcPct val="80000"/>
              </a:lnSpc>
              <a:buFont typeface="Arial" charset="0"/>
              <a:buNone/>
            </a:pPr>
            <a:r>
              <a:rPr lang="en-US" sz="1600" b="1" dirty="0" smtClean="0">
                <a:solidFill>
                  <a:srgbClr val="000066"/>
                </a:solidFill>
                <a:latin typeface="Calibri" pitchFamily="34" charset="0"/>
              </a:rPr>
              <a:t>2</a:t>
            </a: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6 </a:t>
            </a:r>
            <a:r>
              <a:rPr lang="bg-BG" sz="1600" b="1" dirty="0">
                <a:solidFill>
                  <a:srgbClr val="000066"/>
                </a:solidFill>
                <a:latin typeface="Calibri" pitchFamily="34" charset="0"/>
              </a:rPr>
              <a:t>ноември 2012 г.</a:t>
            </a:r>
            <a:r>
              <a:rPr lang="en-US" sz="1600" b="1" dirty="0">
                <a:solidFill>
                  <a:srgbClr val="000066"/>
                </a:solidFill>
                <a:latin typeface="Calibri" pitchFamily="34" charset="0"/>
              </a:rPr>
              <a:t>, </a:t>
            </a:r>
            <a:r>
              <a:rPr lang="bg-BG" sz="1600" b="1" dirty="0">
                <a:solidFill>
                  <a:srgbClr val="000066"/>
                </a:solidFill>
                <a:latin typeface="Calibri" pitchFamily="34" charset="0"/>
              </a:rPr>
              <a:t>гр.София</a:t>
            </a:r>
          </a:p>
          <a:p>
            <a:pPr marL="342900" indent="-342900" algn="ctr" eaLnBrk="0" hangingPunct="0">
              <a:lnSpc>
                <a:spcPct val="80000"/>
              </a:lnSpc>
              <a:buFont typeface="Arial" charset="0"/>
              <a:buNone/>
            </a:pPr>
            <a:endParaRPr lang="bg-BG" sz="400" b="1" dirty="0">
              <a:solidFill>
                <a:srgbClr val="000066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2286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6019800"/>
            <a:ext cx="1054100" cy="5259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bg-BG" sz="3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600" b="1">
              <a:solidFill>
                <a:srgbClr val="336699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200">
              <a:solidFill>
                <a:srgbClr val="3366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  <a:hlinkClick r:id="rId3"/>
            </a:endParaRPr>
          </a:p>
        </p:txBody>
      </p:sp>
      <p:sp>
        <p:nvSpPr>
          <p:cNvPr id="103439" name="Rectangle 15"/>
          <p:cNvSpPr>
            <a:spLocks noChangeArrowheads="1"/>
          </p:cNvSpPr>
          <p:nvPr/>
        </p:nvSpPr>
        <p:spPr bwMode="auto">
          <a:xfrm>
            <a:off x="228600" y="1447800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bg-BG" sz="3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600" b="1">
              <a:solidFill>
                <a:srgbClr val="336699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200">
              <a:solidFill>
                <a:srgbClr val="3366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  <a:hlinkClick r:id="rId3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79388" y="1484313"/>
            <a:ext cx="878522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bg-BG" sz="3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600" b="1">
              <a:solidFill>
                <a:srgbClr val="336699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200">
              <a:solidFill>
                <a:srgbClr val="3366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  <a:hlinkClick r:id="rId3"/>
            </a:endParaRPr>
          </a:p>
        </p:txBody>
      </p:sp>
      <p:sp>
        <p:nvSpPr>
          <p:cNvPr id="51211" name="Rectangle 16"/>
          <p:cNvSpPr>
            <a:spLocks noChangeArrowheads="1"/>
          </p:cNvSpPr>
          <p:nvPr/>
        </p:nvSpPr>
        <p:spPr bwMode="auto">
          <a:xfrm>
            <a:off x="1676400" y="533400"/>
            <a:ext cx="59197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bg-BG" sz="2000" b="1" dirty="0" smtClean="0">
                <a:solidFill>
                  <a:srgbClr val="A50021"/>
                </a:solidFill>
                <a:latin typeface="Calibri" pitchFamily="34" charset="0"/>
              </a:rPr>
              <a:t>Оценка на външната съгласуваност (Оценка 1) </a:t>
            </a:r>
            <a:endParaRPr lang="en-US" sz="2000" b="1" dirty="0">
              <a:solidFill>
                <a:srgbClr val="A50021"/>
              </a:solidFill>
              <a:latin typeface="Calibri" pitchFamily="34" charset="0"/>
            </a:endParaRPr>
          </a:p>
        </p:txBody>
      </p:sp>
      <p:pic>
        <p:nvPicPr>
          <p:cNvPr id="51298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96200" y="2286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6019800"/>
            <a:ext cx="1054100" cy="5259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52400" y="1524000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1400" dirty="0"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1600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bg-BG" sz="200" dirty="0">
                <a:solidFill>
                  <a:schemeClr val="bg2"/>
                </a:solidFill>
                <a:latin typeface="Calibri" pitchFamily="34" charset="0"/>
              </a:rPr>
              <a:t> </a:t>
            </a:r>
            <a:endParaRPr lang="bg-BG" sz="200" dirty="0" smtClean="0">
              <a:solidFill>
                <a:schemeClr val="bg2"/>
              </a:solidFill>
              <a:latin typeface="Calibri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b="1" dirty="0" smtClean="0">
                <a:solidFill>
                  <a:srgbClr val="A50021"/>
                </a:solidFill>
                <a:latin typeface="Calibri" pitchFamily="34" charset="0"/>
              </a:rPr>
              <a:t>Като цяло, целите и приоритетите на програмата отговарят на заложените в европейските и национални стратегически документи и се вместват в националната и европейска нормативна рамка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A50021"/>
                </a:solidFill>
                <a:latin typeface="Calibri" pitchFamily="34" charset="0"/>
              </a:rPr>
              <a:t>Акцент върху енергийната ефективност, както и устойчивото градско развитие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A50021"/>
                </a:solidFill>
                <a:latin typeface="Calibri" pitchFamily="34" charset="0"/>
              </a:rPr>
              <a:t>От предложените общо 11 тематични цели, за ОПРР са избрани 7</a:t>
            </a:r>
          </a:p>
          <a:p>
            <a:pPr marL="3429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b="1" dirty="0">
                <a:solidFill>
                  <a:srgbClr val="000066"/>
                </a:solidFill>
                <a:latin typeface="Calibri" pitchFamily="34" charset="0"/>
              </a:rPr>
              <a:t>Възможности за подобрения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конкретизиране на описанието на съответствието с национални и европейски документи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включване на описание на идентифицираните нужди в основни стратегически документи на национално/европейско ниво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добавяне на допълнителна обосновка по някои въпроси, като например липсата на дейности в сферата на цифровите технологии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endParaRPr lang="bg-BG" sz="1600" b="1" dirty="0" smtClean="0">
              <a:solidFill>
                <a:srgbClr val="A5002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bg-BG" sz="3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600" b="1">
              <a:solidFill>
                <a:srgbClr val="336699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200">
              <a:solidFill>
                <a:srgbClr val="3366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  <a:hlinkClick r:id="rId3"/>
            </a:endParaRPr>
          </a:p>
        </p:txBody>
      </p:sp>
      <p:sp>
        <p:nvSpPr>
          <p:cNvPr id="103439" name="Rectangle 15"/>
          <p:cNvSpPr>
            <a:spLocks noChangeArrowheads="1"/>
          </p:cNvSpPr>
          <p:nvPr/>
        </p:nvSpPr>
        <p:spPr bwMode="auto">
          <a:xfrm>
            <a:off x="228600" y="1447800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bg-BG" sz="3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600" b="1">
              <a:solidFill>
                <a:srgbClr val="336699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200">
              <a:solidFill>
                <a:srgbClr val="3366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  <a:hlinkClick r:id="rId3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79388" y="1484313"/>
            <a:ext cx="878522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bg-BG" sz="3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600" b="1">
              <a:solidFill>
                <a:srgbClr val="336699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200">
              <a:solidFill>
                <a:srgbClr val="3366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  <a:hlinkClick r:id="rId3"/>
            </a:endParaRPr>
          </a:p>
        </p:txBody>
      </p:sp>
      <p:sp>
        <p:nvSpPr>
          <p:cNvPr id="51211" name="Rectangle 16"/>
          <p:cNvSpPr>
            <a:spLocks noChangeArrowheads="1"/>
          </p:cNvSpPr>
          <p:nvPr/>
        </p:nvSpPr>
        <p:spPr bwMode="auto">
          <a:xfrm>
            <a:off x="1676400" y="533400"/>
            <a:ext cx="59197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bg-BG" sz="2000" b="1" dirty="0" smtClean="0">
                <a:solidFill>
                  <a:srgbClr val="A50021"/>
                </a:solidFill>
                <a:latin typeface="Calibri" pitchFamily="34" charset="0"/>
              </a:rPr>
              <a:t>Оценка на вътрешната съгласуваност (Оценка </a:t>
            </a:r>
            <a:r>
              <a:rPr lang="en-US" sz="2000" b="1" dirty="0" smtClean="0">
                <a:solidFill>
                  <a:srgbClr val="A50021"/>
                </a:solidFill>
                <a:latin typeface="Calibri" pitchFamily="34" charset="0"/>
              </a:rPr>
              <a:t>2</a:t>
            </a:r>
            <a:r>
              <a:rPr lang="bg-BG" sz="2000" b="1" dirty="0" smtClean="0">
                <a:solidFill>
                  <a:srgbClr val="A50021"/>
                </a:solidFill>
                <a:latin typeface="Calibri" pitchFamily="34" charset="0"/>
              </a:rPr>
              <a:t>) </a:t>
            </a:r>
            <a:endParaRPr lang="en-US" sz="2000" b="1" dirty="0">
              <a:solidFill>
                <a:srgbClr val="A50021"/>
              </a:solidFill>
              <a:latin typeface="Calibri" pitchFamily="34" charset="0"/>
            </a:endParaRPr>
          </a:p>
        </p:txBody>
      </p:sp>
      <p:pic>
        <p:nvPicPr>
          <p:cNvPr id="51298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96200" y="2286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6019800"/>
            <a:ext cx="1054100" cy="5259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52400" y="1524000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1400" dirty="0"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1600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bg-BG" sz="200" dirty="0">
                <a:solidFill>
                  <a:schemeClr val="bg2"/>
                </a:solidFill>
                <a:latin typeface="Calibri" pitchFamily="34" charset="0"/>
              </a:rPr>
              <a:t> </a:t>
            </a:r>
            <a:endParaRPr lang="bg-BG" sz="200" dirty="0" smtClean="0">
              <a:solidFill>
                <a:schemeClr val="bg2"/>
              </a:solidFill>
              <a:latin typeface="Calibri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b="1" dirty="0" smtClean="0">
                <a:solidFill>
                  <a:srgbClr val="A50021"/>
                </a:solidFill>
                <a:latin typeface="Calibri" pitchFamily="34" charset="0"/>
              </a:rPr>
              <a:t>ОПРР 2014-2020 г. съдържа описание на основни нужди и изводи идентифицирани в социално-икономическия анализ на програмата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en-GB" b="1" dirty="0">
                <a:solidFill>
                  <a:srgbClr val="A50021"/>
                </a:solidFill>
                <a:latin typeface="Calibri" pitchFamily="34" charset="0"/>
              </a:rPr>
              <a:t>SWOT </a:t>
            </a:r>
            <a:r>
              <a:rPr lang="bg-BG" b="1" dirty="0">
                <a:solidFill>
                  <a:srgbClr val="A50021"/>
                </a:solidFill>
                <a:latin typeface="Calibri" pitchFamily="34" charset="0"/>
              </a:rPr>
              <a:t>анализ и компактна логика на интервенция</a:t>
            </a:r>
          </a:p>
          <a:p>
            <a:pPr marL="3429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b="1" dirty="0">
                <a:solidFill>
                  <a:srgbClr val="000066"/>
                </a:solidFill>
                <a:latin typeface="Calibri" pitchFamily="34" charset="0"/>
              </a:rPr>
              <a:t>Възможности за </a:t>
            </a:r>
            <a:r>
              <a:rPr lang="bg-BG" b="1" dirty="0" smtClean="0">
                <a:solidFill>
                  <a:srgbClr val="000066"/>
                </a:solidFill>
                <a:latin typeface="Calibri" pitchFamily="34" charset="0"/>
              </a:rPr>
              <a:t>подобрения</a:t>
            </a:r>
            <a:endParaRPr lang="bg-BG" sz="1600" b="1" dirty="0">
              <a:solidFill>
                <a:srgbClr val="A50021"/>
              </a:solidFill>
              <a:latin typeface="Calibri" pitchFamily="34" charset="0"/>
            </a:endParaRPr>
          </a:p>
          <a:p>
            <a:pPr marL="3429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endParaRPr lang="bg-BG" b="1" dirty="0">
              <a:solidFill>
                <a:srgbClr val="000066"/>
              </a:solidFill>
              <a:latin typeface="Calibri" pitchFamily="34" charset="0"/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3657600"/>
            <a:ext cx="8794812" cy="2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bg-BG" sz="3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600" b="1">
              <a:solidFill>
                <a:srgbClr val="336699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200">
              <a:solidFill>
                <a:srgbClr val="3366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  <a:hlinkClick r:id="rId3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28600" y="1066800"/>
            <a:ext cx="878522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bg-BG" sz="3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600" b="1">
              <a:solidFill>
                <a:srgbClr val="336699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200">
              <a:solidFill>
                <a:srgbClr val="3366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  <a:hlinkClick r:id="rId3"/>
            </a:endParaRPr>
          </a:p>
        </p:txBody>
      </p:sp>
      <p:sp>
        <p:nvSpPr>
          <p:cNvPr id="51211" name="Rectangle 16"/>
          <p:cNvSpPr>
            <a:spLocks noChangeArrowheads="1"/>
          </p:cNvSpPr>
          <p:nvPr/>
        </p:nvSpPr>
        <p:spPr bwMode="auto">
          <a:xfrm>
            <a:off x="1676400" y="533400"/>
            <a:ext cx="59197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bg-BG" sz="2000" b="1" dirty="0" smtClean="0">
                <a:solidFill>
                  <a:srgbClr val="A50021"/>
                </a:solidFill>
                <a:latin typeface="Calibri" pitchFamily="34" charset="0"/>
              </a:rPr>
              <a:t>Оценка на хоризонталните принципи (Оценка 3) </a:t>
            </a:r>
            <a:endParaRPr lang="en-US" sz="2000" b="1" dirty="0">
              <a:solidFill>
                <a:srgbClr val="A50021"/>
              </a:solidFill>
              <a:latin typeface="Calibri" pitchFamily="34" charset="0"/>
            </a:endParaRPr>
          </a:p>
        </p:txBody>
      </p:sp>
      <p:pic>
        <p:nvPicPr>
          <p:cNvPr id="51298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96200" y="2286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6019800"/>
            <a:ext cx="1054100" cy="5259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52400" y="1295400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1400" dirty="0"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1600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bg-BG" sz="200" dirty="0">
                <a:solidFill>
                  <a:schemeClr val="bg2"/>
                </a:solidFill>
                <a:latin typeface="Calibri" pitchFamily="34" charset="0"/>
              </a:rPr>
              <a:t> </a:t>
            </a:r>
            <a:endParaRPr lang="bg-BG" sz="200" dirty="0" smtClean="0">
              <a:solidFill>
                <a:schemeClr val="bg2"/>
              </a:solidFill>
              <a:latin typeface="Calibri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b="1" dirty="0" smtClean="0">
                <a:solidFill>
                  <a:srgbClr val="A50021"/>
                </a:solidFill>
                <a:latin typeface="Calibri" pitchFamily="34" charset="0"/>
              </a:rPr>
              <a:t>Подробно описание на прилагането на принципа на устойчивото развитие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b="1" dirty="0">
                <a:solidFill>
                  <a:srgbClr val="A50021"/>
                </a:solidFill>
                <a:latin typeface="Calibri" pitchFamily="34" charset="0"/>
              </a:rPr>
              <a:t>Принципът на партньорство – една от силните страни на процеса по разработване на програмата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b="1" dirty="0" smtClean="0">
                <a:solidFill>
                  <a:srgbClr val="000066"/>
                </a:solidFill>
                <a:latin typeface="Calibri" pitchFamily="34" charset="0"/>
              </a:rPr>
              <a:t>Възможности </a:t>
            </a:r>
            <a:r>
              <a:rPr lang="bg-BG" b="1" dirty="0">
                <a:solidFill>
                  <a:srgbClr val="000066"/>
                </a:solidFill>
                <a:latin typeface="Calibri" pitchFamily="34" charset="0"/>
              </a:rPr>
              <a:t>за подобрения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Допълнителни пояснения към описанието на принципа на устойчивото развитие – хоризонтален индикатор, дефиниция за </a:t>
            </a:r>
            <a:r>
              <a:rPr lang="ru-RU" sz="1600" b="1" dirty="0" smtClean="0">
                <a:solidFill>
                  <a:srgbClr val="000066"/>
                </a:solidFill>
                <a:latin typeface="Calibri" pitchFamily="34" charset="0"/>
              </a:rPr>
              <a:t>„Устойчиво и </a:t>
            </a: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интегрирано градско развитие”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Да се посочи какъв е механизмът за отразяването на коментарите на участниците в работната група</a:t>
            </a:r>
            <a:endParaRPr lang="bg-BG" sz="1600" b="1" dirty="0">
              <a:solidFill>
                <a:srgbClr val="000066"/>
              </a:solidFill>
              <a:latin typeface="Calibri" pitchFamily="34" charset="0"/>
            </a:endParaRP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7"/>
          <a:srcRect l="23750" t="39063" r="25000" b="50781"/>
          <a:stretch>
            <a:fillRect/>
          </a:stretch>
        </p:blipFill>
        <p:spPr bwMode="auto">
          <a:xfrm>
            <a:off x="685800" y="4572000"/>
            <a:ext cx="7690338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bg-BG" sz="3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600" b="1">
              <a:solidFill>
                <a:srgbClr val="336699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200">
              <a:solidFill>
                <a:srgbClr val="3366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  <a:hlinkClick r:id="rId3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28600" y="1066800"/>
            <a:ext cx="878522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bg-BG" sz="3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600" b="1">
              <a:solidFill>
                <a:srgbClr val="336699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200">
              <a:solidFill>
                <a:srgbClr val="3366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  <a:hlinkClick r:id="rId3"/>
            </a:endParaRPr>
          </a:p>
        </p:txBody>
      </p:sp>
      <p:sp>
        <p:nvSpPr>
          <p:cNvPr id="51211" name="Rectangle 16"/>
          <p:cNvSpPr>
            <a:spLocks noChangeArrowheads="1"/>
          </p:cNvSpPr>
          <p:nvPr/>
        </p:nvSpPr>
        <p:spPr bwMode="auto">
          <a:xfrm>
            <a:off x="1676400" y="533400"/>
            <a:ext cx="59197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bg-BG" sz="2000" b="1" dirty="0" smtClean="0">
                <a:solidFill>
                  <a:srgbClr val="A50021"/>
                </a:solidFill>
                <a:latin typeface="Calibri" pitchFamily="34" charset="0"/>
              </a:rPr>
              <a:t>Оценка на системата от индикатори (Оценка 4) </a:t>
            </a:r>
            <a:endParaRPr lang="en-US" sz="2000" b="1" dirty="0">
              <a:solidFill>
                <a:srgbClr val="A50021"/>
              </a:solidFill>
              <a:latin typeface="Calibri" pitchFamily="34" charset="0"/>
            </a:endParaRPr>
          </a:p>
        </p:txBody>
      </p:sp>
      <p:pic>
        <p:nvPicPr>
          <p:cNvPr id="51298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96200" y="2286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6019800"/>
            <a:ext cx="1054100" cy="5259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52400" y="1295400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1400" dirty="0"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1600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bg-BG" sz="200" dirty="0">
                <a:solidFill>
                  <a:schemeClr val="bg2"/>
                </a:solidFill>
                <a:latin typeface="Calibri" pitchFamily="34" charset="0"/>
              </a:rPr>
              <a:t> </a:t>
            </a:r>
            <a:endParaRPr lang="bg-BG" sz="200" dirty="0" smtClean="0">
              <a:solidFill>
                <a:schemeClr val="bg2"/>
              </a:solidFill>
              <a:latin typeface="Calibri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b="1" dirty="0" smtClean="0">
                <a:solidFill>
                  <a:srgbClr val="A50021"/>
                </a:solidFill>
                <a:latin typeface="Calibri" pitchFamily="34" charset="0"/>
              </a:rPr>
              <a:t>Идентифицирани индикатори за продукт и резултат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b="1" dirty="0" smtClean="0">
                <a:solidFill>
                  <a:srgbClr val="A50021"/>
                </a:solidFill>
                <a:latin typeface="Calibri" pitchFamily="34" charset="0"/>
              </a:rPr>
              <a:t>Броят на индикаторите, включени в системата, отговаря на изискванията за ограничен брой индикатори, които относително по-лесно да бъдат проследявани и измервани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b="1" dirty="0" smtClean="0">
                <a:solidFill>
                  <a:srgbClr val="000066"/>
                </a:solidFill>
                <a:latin typeface="Calibri" pitchFamily="34" charset="0"/>
              </a:rPr>
              <a:t>Възможности </a:t>
            </a:r>
            <a:r>
              <a:rPr lang="bg-BG" b="1" dirty="0">
                <a:solidFill>
                  <a:srgbClr val="000066"/>
                </a:solidFill>
                <a:latin typeface="Calibri" pitchFamily="34" charset="0"/>
              </a:rPr>
              <a:t>за подобрения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Подобряване на съответствието с новите дефиниции за продукт и резултат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>
                <a:solidFill>
                  <a:srgbClr val="000066"/>
                </a:solidFill>
                <a:latin typeface="Calibri" pitchFamily="34" charset="0"/>
              </a:rPr>
              <a:t>Н</a:t>
            </a: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еобходимо е да се разработи специфичен Наръчник за индикаторите</a:t>
            </a:r>
            <a:endParaRPr lang="bg-BG" sz="1600" b="1" dirty="0">
              <a:solidFill>
                <a:srgbClr val="000066"/>
              </a:solidFill>
              <a:latin typeface="Calibri" pitchFamily="34" charset="0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7"/>
          <a:srcRect l="34045" t="45785" r="30445" b="38242"/>
          <a:stretch>
            <a:fillRect/>
          </a:stretch>
        </p:blipFill>
        <p:spPr bwMode="auto">
          <a:xfrm>
            <a:off x="4800600" y="4419600"/>
            <a:ext cx="3924406" cy="141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/>
          <p:cNvPicPr/>
          <p:nvPr/>
        </p:nvPicPr>
        <p:blipFill>
          <a:blip r:embed="rId8"/>
          <a:srcRect l="33952" t="40026" r="30295" b="44187"/>
          <a:stretch>
            <a:fillRect/>
          </a:stretch>
        </p:blipFill>
        <p:spPr bwMode="auto">
          <a:xfrm>
            <a:off x="609600" y="4419600"/>
            <a:ext cx="4038600" cy="143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bg-BG" sz="3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600" b="1">
              <a:solidFill>
                <a:srgbClr val="336699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200">
              <a:solidFill>
                <a:srgbClr val="3366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  <a:hlinkClick r:id="rId3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28600" y="1066800"/>
            <a:ext cx="878522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bg-BG" sz="3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600" b="1">
              <a:solidFill>
                <a:srgbClr val="336699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200">
              <a:solidFill>
                <a:srgbClr val="3366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  <a:hlinkClick r:id="rId3"/>
            </a:endParaRPr>
          </a:p>
        </p:txBody>
      </p:sp>
      <p:sp>
        <p:nvSpPr>
          <p:cNvPr id="51211" name="Rectangle 16"/>
          <p:cNvSpPr>
            <a:spLocks noChangeArrowheads="1"/>
          </p:cNvSpPr>
          <p:nvPr/>
        </p:nvSpPr>
        <p:spPr bwMode="auto">
          <a:xfrm>
            <a:off x="1676400" y="533400"/>
            <a:ext cx="59197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bg-BG" sz="2000" b="1" dirty="0" smtClean="0">
                <a:solidFill>
                  <a:srgbClr val="A50021"/>
                </a:solidFill>
                <a:latin typeface="Calibri" pitchFamily="34" charset="0"/>
              </a:rPr>
              <a:t>Оценка на системата от индикатори (Оценка 4) </a:t>
            </a:r>
            <a:endParaRPr lang="en-US" sz="2000" b="1" dirty="0">
              <a:solidFill>
                <a:srgbClr val="A50021"/>
              </a:solidFill>
              <a:latin typeface="Calibri" pitchFamily="34" charset="0"/>
            </a:endParaRPr>
          </a:p>
        </p:txBody>
      </p:sp>
      <p:pic>
        <p:nvPicPr>
          <p:cNvPr id="51298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96200" y="2286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6019800"/>
            <a:ext cx="1054100" cy="5259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228600" y="914400"/>
            <a:ext cx="87852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1400" dirty="0"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1600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bg-BG" sz="200" dirty="0">
                <a:solidFill>
                  <a:schemeClr val="bg2"/>
                </a:solidFill>
                <a:latin typeface="Calibri" pitchFamily="34" charset="0"/>
              </a:rPr>
              <a:t> </a:t>
            </a:r>
            <a:endParaRPr lang="bg-BG" sz="200" dirty="0" smtClean="0">
              <a:solidFill>
                <a:schemeClr val="bg2"/>
              </a:solidFill>
              <a:latin typeface="Calibri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b="1" dirty="0" smtClean="0">
                <a:solidFill>
                  <a:srgbClr val="000066"/>
                </a:solidFill>
                <a:latin typeface="Calibri" pitchFamily="34" charset="0"/>
              </a:rPr>
              <a:t>Да не се включват индикатори за въздействие - БВП и безработица на регионално ниво – контекстуални индикатори в системата от индикатори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b="1" dirty="0" smtClean="0">
                <a:solidFill>
                  <a:srgbClr val="000066"/>
                </a:solidFill>
                <a:latin typeface="Calibri" pitchFamily="34" charset="0"/>
              </a:rPr>
              <a:t>Да се използват общите индикатори, включени в проекта на Регламент за ЕФРР без да се променят дефинициите им (където е възможно)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b="1" dirty="0" smtClean="0">
                <a:solidFill>
                  <a:srgbClr val="000066"/>
                </a:solidFill>
                <a:latin typeface="Calibri" pitchFamily="34" charset="0"/>
              </a:rPr>
              <a:t>По отношение на общите показатели: за базовите стойности се задава нула и се определят количествени цели с натрупване за 2022 г. (напр. за намаляването на емисиите е включена базова стойност)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b="1" dirty="0" smtClean="0">
                <a:solidFill>
                  <a:srgbClr val="000066"/>
                </a:solidFill>
                <a:latin typeface="Calibri" pitchFamily="34" charset="0"/>
              </a:rPr>
              <a:t>Да се разработят нови индикатори за продукт (на мястото на тези, които ще бъдат “повишени” в индикатори за резултат) и добавяне на няколко индикатора за резултат на базата на: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Проект на Регламент за ЕФРР, „Мониторинг и оценка на Европейската </a:t>
            </a:r>
            <a:r>
              <a:rPr lang="bg-BG" sz="1600" b="1" dirty="0" err="1" smtClean="0">
                <a:solidFill>
                  <a:srgbClr val="000066"/>
                </a:solidFill>
                <a:latin typeface="Calibri" pitchFamily="34" charset="0"/>
              </a:rPr>
              <a:t>кохезионна</a:t>
            </a: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 политика – ЕФРР и </a:t>
            </a:r>
            <a:r>
              <a:rPr lang="bg-BG" sz="1600" b="1" dirty="0" err="1" smtClean="0">
                <a:solidFill>
                  <a:srgbClr val="000066"/>
                </a:solidFill>
                <a:latin typeface="Calibri" pitchFamily="34" charset="0"/>
              </a:rPr>
              <a:t>Кохезионен</a:t>
            </a: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 фонд, концепции и препоръки”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НСРР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НПР Б2020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ОПРР 2007-2013 г.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</a:pPr>
            <a:endParaRPr lang="bg-BG" sz="1600" b="1" dirty="0" smtClean="0">
              <a:solidFill>
                <a:srgbClr val="000066"/>
              </a:solidFill>
              <a:latin typeface="Calibri" pitchFamily="34" charset="0"/>
            </a:endParaRPr>
          </a:p>
          <a:p>
            <a:pPr marL="1257300" lvl="2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endParaRPr lang="bg-BG" sz="1600" b="1" dirty="0">
              <a:solidFill>
                <a:srgbClr val="000066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300"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600" b="1">
              <a:solidFill>
                <a:srgbClr val="336699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66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00">
              <a:solidFill>
                <a:srgbClr val="336699"/>
              </a:solidFill>
              <a:latin typeface="Calibri" pitchFamily="34" charset="0"/>
              <a:hlinkClick r:id="rId3"/>
            </a:endParaRPr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179388" y="1916113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bg-BG" sz="3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600" b="1">
              <a:solidFill>
                <a:srgbClr val="336699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200">
              <a:solidFill>
                <a:srgbClr val="3366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  <a:hlinkClick r:id="rId3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28600" y="1066800"/>
            <a:ext cx="878522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bg-BG" sz="3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600" b="1">
              <a:solidFill>
                <a:srgbClr val="336699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endParaRPr lang="en-US" sz="1200" b="1">
              <a:solidFill>
                <a:srgbClr val="000066"/>
              </a:solidFill>
              <a:cs typeface="+mn-cs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  <a:defRPr/>
            </a:pPr>
            <a:endParaRPr lang="en-US" sz="200">
              <a:solidFill>
                <a:srgbClr val="3366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  <a:hlinkClick r:id="rId3"/>
            </a:endParaRPr>
          </a:p>
        </p:txBody>
      </p:sp>
      <p:sp>
        <p:nvSpPr>
          <p:cNvPr id="51211" name="Rectangle 16"/>
          <p:cNvSpPr>
            <a:spLocks noChangeArrowheads="1"/>
          </p:cNvSpPr>
          <p:nvPr/>
        </p:nvSpPr>
        <p:spPr bwMode="auto">
          <a:xfrm>
            <a:off x="1676400" y="533400"/>
            <a:ext cx="59197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bg-BG" sz="2000" b="1" dirty="0" smtClean="0">
                <a:solidFill>
                  <a:srgbClr val="A50021"/>
                </a:solidFill>
                <a:latin typeface="Calibri" pitchFamily="34" charset="0"/>
              </a:rPr>
              <a:t>Оценка на системата от индикатори (Оценка 4) </a:t>
            </a:r>
            <a:endParaRPr lang="en-US" sz="2000" b="1" dirty="0">
              <a:solidFill>
                <a:srgbClr val="A50021"/>
              </a:solidFill>
              <a:latin typeface="Calibri" pitchFamily="34" charset="0"/>
            </a:endParaRPr>
          </a:p>
        </p:txBody>
      </p:sp>
      <p:pic>
        <p:nvPicPr>
          <p:cNvPr id="51298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52400"/>
            <a:ext cx="1500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96200" y="2286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6019800"/>
            <a:ext cx="1054100" cy="5259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52400" y="1295400"/>
            <a:ext cx="87852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1400" dirty="0"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bg-BG" sz="1600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bg-BG" sz="200" dirty="0">
                <a:solidFill>
                  <a:schemeClr val="bg2"/>
                </a:solidFill>
                <a:latin typeface="Calibri" pitchFamily="34" charset="0"/>
              </a:rPr>
              <a:t> </a:t>
            </a:r>
            <a:endParaRPr lang="bg-BG" sz="200" dirty="0" smtClean="0">
              <a:solidFill>
                <a:schemeClr val="bg2"/>
              </a:solidFill>
              <a:latin typeface="Calibri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b="1" dirty="0" smtClean="0">
                <a:solidFill>
                  <a:srgbClr val="000066"/>
                </a:solidFill>
                <a:latin typeface="Calibri" pitchFamily="34" charset="0"/>
              </a:rPr>
              <a:t>Наръчник за индикаторите</a:t>
            </a:r>
            <a:endParaRPr lang="bg-BG" b="1" dirty="0">
              <a:solidFill>
                <a:srgbClr val="000066"/>
              </a:solidFill>
              <a:latin typeface="Calibri" pitchFamily="34" charset="0"/>
            </a:endParaRP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>
                <a:solidFill>
                  <a:srgbClr val="000066"/>
                </a:solidFill>
                <a:latin typeface="Calibri" pitchFamily="34" charset="0"/>
              </a:rPr>
              <a:t>С</a:t>
            </a: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писък на всички индикатори – продукт и резултат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Описание на:</a:t>
            </a:r>
          </a:p>
          <a:p>
            <a:pPr marL="1257300" lvl="2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методите за събиране на информация</a:t>
            </a:r>
          </a:p>
          <a:p>
            <a:pPr marL="1257300" lvl="2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източниците на информация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електронна таблица/база данни за всеки индикатор</a:t>
            </a:r>
          </a:p>
          <a:p>
            <a:pPr marL="1257300" lvl="2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ru-RU" sz="1600" b="1" dirty="0" smtClean="0">
                <a:solidFill>
                  <a:srgbClr val="000066"/>
                </a:solidFill>
                <a:latin typeface="Calibri" pitchFamily="34" charset="0"/>
              </a:rPr>
              <a:t>Дефиниция</a:t>
            </a:r>
          </a:p>
          <a:p>
            <a:pPr marL="1257300" lvl="2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ru-RU" sz="1600" b="1" dirty="0" smtClean="0">
                <a:solidFill>
                  <a:srgbClr val="000066"/>
                </a:solidFill>
                <a:latin typeface="Calibri" pitchFamily="34" charset="0"/>
              </a:rPr>
              <a:t>Описание</a:t>
            </a:r>
          </a:p>
          <a:p>
            <a:pPr marL="1257300" lvl="2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Базова стойност (където е приложимо)</a:t>
            </a:r>
          </a:p>
          <a:p>
            <a:pPr marL="1257300" lvl="2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bg-BG" sz="1600" b="1" dirty="0" smtClean="0">
                <a:solidFill>
                  <a:srgbClr val="000066"/>
                </a:solidFill>
                <a:latin typeface="Calibri" pitchFamily="34" charset="0"/>
              </a:rPr>
              <a:t>Целева стойност</a:t>
            </a:r>
          </a:p>
          <a:p>
            <a:pPr marL="1257300" lvl="2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</a:pPr>
            <a:endParaRPr lang="bg-BG" sz="1600" b="1" dirty="0">
              <a:solidFill>
                <a:srgbClr val="000066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5365</TotalTime>
  <Words>502</Words>
  <Application>Microsoft Office PowerPoint</Application>
  <PresentationFormat>On-screen Show (4:3)</PresentationFormat>
  <Paragraphs>196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Основни резултати от анализа  на регионалното социално-икономическо развитие  на България</dc:title>
  <dc:creator>Stefan Ivanov</dc:creator>
  <cp:lastModifiedBy>Ecorys-PC</cp:lastModifiedBy>
  <cp:revision>765</cp:revision>
  <dcterms:created xsi:type="dcterms:W3CDTF">2012-06-17T07:03:30Z</dcterms:created>
  <dcterms:modified xsi:type="dcterms:W3CDTF">2012-11-23T09:52:34Z</dcterms:modified>
</cp:coreProperties>
</file>