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335" r:id="rId2"/>
    <p:sldId id="356" r:id="rId3"/>
    <p:sldId id="337" r:id="rId4"/>
    <p:sldId id="340" r:id="rId5"/>
    <p:sldId id="341" r:id="rId6"/>
    <p:sldId id="342" r:id="rId7"/>
    <p:sldId id="343" r:id="rId8"/>
    <p:sldId id="345" r:id="rId9"/>
    <p:sldId id="344" r:id="rId10"/>
    <p:sldId id="346" r:id="rId11"/>
    <p:sldId id="357" r:id="rId12"/>
    <p:sldId id="358" r:id="rId13"/>
    <p:sldId id="361" r:id="rId14"/>
    <p:sldId id="359" r:id="rId15"/>
    <p:sldId id="347" r:id="rId16"/>
    <p:sldId id="348" r:id="rId17"/>
    <p:sldId id="354" r:id="rId18"/>
    <p:sldId id="351" r:id="rId19"/>
    <p:sldId id="353" r:id="rId20"/>
    <p:sldId id="360" r:id="rId21"/>
  </p:sldIdLst>
  <p:sldSz cx="9144000" cy="6858000" type="screen4x3"/>
  <p:notesSz cx="6858000" cy="9144000"/>
  <p:defaultTextStyle>
    <a:defPPr>
      <a:defRPr lang="bg-BG"/>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FF66"/>
    <a:srgbClr val="99FF66"/>
    <a:srgbClr val="66FF33"/>
    <a:srgbClr val="B2B2B2"/>
    <a:srgbClr val="FF6699"/>
    <a:srgbClr val="FFCCFF"/>
    <a:srgbClr val="FFCC00"/>
    <a:srgbClr val="66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81273" autoAdjust="0"/>
  </p:normalViewPr>
  <p:slideViewPr>
    <p:cSldViewPr>
      <p:cViewPr>
        <p:scale>
          <a:sx n="89" d="100"/>
          <a:sy n="89" d="100"/>
        </p:scale>
        <p:origin x="-600"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bg-B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E3585327-F9D9-4D92-9665-47C49875D1C2}" type="datetimeFigureOut">
              <a:rPr lang="bg-BG"/>
              <a:pPr>
                <a:defRPr/>
              </a:pPr>
              <a:t>02.10.2012 г.</a:t>
            </a:fld>
            <a:endParaRPr lang="bg-B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bg-BG"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bg-BG"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bg-B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17F7C85-75F2-4F6E-95EA-00518D90C504}" type="slidenum">
              <a:rPr lang="bg-BG"/>
              <a:pPr>
                <a:defRPr/>
              </a:pPr>
              <a:t>‹#›</a:t>
            </a:fld>
            <a:endParaRPr lang="bg-BG"/>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TextEdit="1"/>
          </p:cNvSpPr>
          <p:nvPr>
            <p:ph type="sldImg"/>
          </p:nvPr>
        </p:nvSpPr>
        <p:spPr bwMode="auto">
          <a:xfrm>
            <a:off x="1143000" y="684213"/>
            <a:ext cx="4572000" cy="3429000"/>
          </a:xfrm>
          <a:noFill/>
          <a:ln>
            <a:solidFill>
              <a:srgbClr val="000000"/>
            </a:solidFill>
            <a:miter lim="800000"/>
            <a:headEnd/>
            <a:tailEnd/>
          </a:ln>
        </p:spPr>
      </p:sp>
      <p:sp>
        <p:nvSpPr>
          <p:cNvPr id="16386" name="Rectangle 3"/>
          <p:cNvSpPr>
            <a:spLocks noGrp="1"/>
          </p:cNvSpPr>
          <p:nvPr>
            <p:ph type="body" idx="1"/>
          </p:nvPr>
        </p:nvSpPr>
        <p:spPr bwMode="auto">
          <a:xfrm>
            <a:off x="685800" y="4343400"/>
            <a:ext cx="5486400" cy="4116388"/>
          </a:xfrm>
          <a:noFill/>
        </p:spPr>
        <p:txBody>
          <a:bodyPr wrap="square" numCol="1" anchor="t" anchorCtr="0" compatLnSpc="1">
            <a:prstTxWarp prst="textNoShape">
              <a:avLst/>
            </a:prstTxWarp>
          </a:bodyPr>
          <a:lstStyle/>
          <a:p>
            <a:pPr algn="just" eaLnBrk="1" hangingPunct="1"/>
            <a:endParaRPr lang="bg-BG" b="1"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TextEdit="1"/>
          </p:cNvSpPr>
          <p:nvPr>
            <p:ph type="sldImg"/>
          </p:nvPr>
        </p:nvSpPr>
        <p:spPr bwMode="auto">
          <a:xfrm>
            <a:off x="1143000" y="684213"/>
            <a:ext cx="4572000" cy="3429000"/>
          </a:xfrm>
          <a:noFill/>
          <a:ln>
            <a:solidFill>
              <a:srgbClr val="000000"/>
            </a:solidFill>
            <a:miter lim="800000"/>
            <a:headEnd/>
            <a:tailEnd/>
          </a:ln>
        </p:spPr>
      </p:sp>
      <p:sp>
        <p:nvSpPr>
          <p:cNvPr id="4099" name="Rectangle 3"/>
          <p:cNvSpPr>
            <a:spLocks noGrp="1"/>
          </p:cNvSpPr>
          <p:nvPr>
            <p:ph type="body" idx="1"/>
          </p:nvPr>
        </p:nvSpPr>
        <p:spPr bwMode="auto">
          <a:xfrm>
            <a:off x="685800" y="4343400"/>
            <a:ext cx="5486400" cy="4116388"/>
          </a:xfrm>
        </p:spPr>
        <p:txBody>
          <a:bodyPr wrap="square" numCol="1" anchor="t" anchorCtr="0" compatLnSpc="1">
            <a:prstTxWarp prst="textNoShape">
              <a:avLst/>
            </a:prstTxWarp>
          </a:bodyPr>
          <a:lstStyle/>
          <a:p>
            <a:pPr>
              <a:defRPr/>
            </a:pPr>
            <a:r>
              <a:rPr lang="en-GB" b="1" cap="small" dirty="0" smtClean="0"/>
              <a:t>Draft Template for the main elements of the Operational Programme </a:t>
            </a:r>
            <a:endParaRPr lang="bg-BG" dirty="0" smtClean="0"/>
          </a:p>
          <a:p>
            <a:pPr>
              <a:defRPr/>
            </a:pPr>
            <a:r>
              <a:rPr lang="en-GB" b="1" dirty="0" smtClean="0"/>
              <a:t>Fiche no 5A</a:t>
            </a:r>
            <a:endParaRPr lang="bg-BG" dirty="0" smtClean="0"/>
          </a:p>
          <a:p>
            <a:pPr>
              <a:defRPr/>
            </a:pPr>
            <a:r>
              <a:rPr lang="en-GB" b="1" dirty="0" smtClean="0"/>
              <a:t>Brussels, 14 November 2011</a:t>
            </a:r>
            <a:endParaRPr lang="bg-BG"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TextEdit="1"/>
          </p:cNvSpPr>
          <p:nvPr>
            <p:ph type="sldImg"/>
          </p:nvPr>
        </p:nvSpPr>
        <p:spPr bwMode="auto">
          <a:xfrm>
            <a:off x="1143000" y="684213"/>
            <a:ext cx="4572000" cy="3429000"/>
          </a:xfrm>
          <a:noFill/>
          <a:ln>
            <a:solidFill>
              <a:srgbClr val="000000"/>
            </a:solidFill>
            <a:miter lim="800000"/>
            <a:headEnd/>
            <a:tailEnd/>
          </a:ln>
        </p:spPr>
      </p:sp>
      <p:sp>
        <p:nvSpPr>
          <p:cNvPr id="36866" name="Rectangle 3"/>
          <p:cNvSpPr>
            <a:spLocks noGrp="1"/>
          </p:cNvSpPr>
          <p:nvPr>
            <p:ph type="body" idx="1"/>
          </p:nvPr>
        </p:nvSpPr>
        <p:spPr bwMode="auto">
          <a:xfrm>
            <a:off x="685800" y="4343400"/>
            <a:ext cx="5486400" cy="4116388"/>
          </a:xfrm>
          <a:noFill/>
        </p:spPr>
        <p:txBody>
          <a:bodyPr wrap="square" numCol="1" anchor="t" anchorCtr="0" compatLnSpc="1">
            <a:prstTxWarp prst="textNoShape">
              <a:avLst/>
            </a:prstTxWarp>
          </a:bodyPr>
          <a:lstStyle/>
          <a:p>
            <a:endParaRPr lang="bg-BG"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xfrm>
            <a:off x="1143000" y="684213"/>
            <a:ext cx="4572000" cy="3429000"/>
          </a:xfrm>
          <a:noFill/>
          <a:ln>
            <a:solidFill>
              <a:srgbClr val="000000"/>
            </a:solidFill>
            <a:miter lim="800000"/>
            <a:headEnd/>
            <a:tailEnd/>
          </a:ln>
        </p:spPr>
      </p:sp>
      <p:sp>
        <p:nvSpPr>
          <p:cNvPr id="38914" name="Rectangle 3"/>
          <p:cNvSpPr>
            <a:spLocks noGrp="1"/>
          </p:cNvSpPr>
          <p:nvPr>
            <p:ph type="body" idx="1"/>
          </p:nvPr>
        </p:nvSpPr>
        <p:spPr bwMode="auto">
          <a:xfrm>
            <a:off x="685800" y="4343400"/>
            <a:ext cx="5486400" cy="4116388"/>
          </a:xfrm>
          <a:noFill/>
        </p:spPr>
        <p:txBody>
          <a:bodyPr wrap="square" numCol="1" anchor="t" anchorCtr="0" compatLnSpc="1">
            <a:prstTxWarp prst="textNoShape">
              <a:avLst/>
            </a:prstTxWarp>
          </a:bodyPr>
          <a:lstStyle/>
          <a:p>
            <a:endParaRPr lang="bg-BG"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Rot="1" noChangeAspect="1" noTextEdit="1"/>
          </p:cNvSpPr>
          <p:nvPr>
            <p:ph type="sldImg"/>
          </p:nvPr>
        </p:nvSpPr>
        <p:spPr bwMode="auto">
          <a:xfrm>
            <a:off x="1143000" y="684213"/>
            <a:ext cx="4572000" cy="3429000"/>
          </a:xfrm>
          <a:noFill/>
          <a:ln>
            <a:solidFill>
              <a:srgbClr val="000000"/>
            </a:solidFill>
            <a:miter lim="800000"/>
            <a:headEnd/>
            <a:tailEnd/>
          </a:ln>
        </p:spPr>
      </p:sp>
      <p:sp>
        <p:nvSpPr>
          <p:cNvPr id="40962" name="Rectangle 3"/>
          <p:cNvSpPr>
            <a:spLocks noGrp="1"/>
          </p:cNvSpPr>
          <p:nvPr>
            <p:ph type="body" idx="1"/>
          </p:nvPr>
        </p:nvSpPr>
        <p:spPr bwMode="auto">
          <a:xfrm>
            <a:off x="685800" y="4343400"/>
            <a:ext cx="5486400" cy="4116388"/>
          </a:xfrm>
          <a:noFill/>
        </p:spPr>
        <p:txBody>
          <a:bodyPr wrap="square" numCol="1" anchor="t" anchorCtr="0" compatLnSpc="1">
            <a:prstTxWarp prst="textNoShape">
              <a:avLst/>
            </a:prstTxWarp>
          </a:bodyPr>
          <a:lstStyle/>
          <a:p>
            <a:pPr algn="just">
              <a:lnSpc>
                <a:spcPct val="120000"/>
              </a:lnSpc>
              <a:spcBef>
                <a:spcPct val="20000"/>
              </a:spcBef>
              <a:spcAft>
                <a:spcPct val="20000"/>
              </a:spcAft>
              <a:buClr>
                <a:srgbClr val="000000"/>
              </a:buClr>
              <a:buFont typeface="Wingdings" pitchFamily="2" charset="2"/>
              <a:buChar char="q"/>
            </a:pPr>
            <a:r>
              <a:rPr lang="en-US" smtClean="0"/>
              <a:t>Result indicators relate to the specific objective (the intended change in the region)</a:t>
            </a:r>
          </a:p>
          <a:p>
            <a:pPr algn="just">
              <a:lnSpc>
                <a:spcPct val="120000"/>
              </a:lnSpc>
              <a:spcBef>
                <a:spcPct val="20000"/>
              </a:spcBef>
              <a:spcAft>
                <a:spcPct val="20000"/>
              </a:spcAft>
              <a:buClr>
                <a:srgbClr val="000000"/>
              </a:buClr>
              <a:buFont typeface="Wingdings" pitchFamily="2" charset="2"/>
              <a:buChar char="q"/>
            </a:pPr>
            <a:r>
              <a:rPr lang="en-US" smtClean="0"/>
              <a:t>Output indicators relate to the operations supported – km of road, enterprises supported, etc.</a:t>
            </a:r>
          </a:p>
          <a:p>
            <a:pPr algn="just">
              <a:lnSpc>
                <a:spcPct val="120000"/>
              </a:lnSpc>
              <a:spcBef>
                <a:spcPct val="20000"/>
              </a:spcBef>
              <a:spcAft>
                <a:spcPct val="20000"/>
              </a:spcAft>
              <a:buClr>
                <a:srgbClr val="000000"/>
              </a:buClr>
              <a:buFont typeface="Wingdings" pitchFamily="2" charset="2"/>
              <a:buChar char="q"/>
            </a:pPr>
            <a:r>
              <a:rPr lang="en-US" smtClean="0"/>
              <a:t>Common indicators (mostly output) relate to the activities most frequently supported by the Funds and their aim is to have aggregate data at the EU level to demonstrate what the Funds are spent on (такива има в Проекта на Регламент за ЕФРР)</a:t>
            </a:r>
          </a:p>
          <a:p>
            <a:endParaRPr lang="bg-BG" smtClean="0"/>
          </a:p>
          <a:p>
            <a:r>
              <a:rPr lang="bg-BG" smtClean="0"/>
              <a:t>Result indicators cannot be aggregated to the EU level because needs are different in</a:t>
            </a:r>
          </a:p>
          <a:p>
            <a:r>
              <a:rPr lang="bg-BG" smtClean="0"/>
              <a:t>different regions and results achieved will also be different.</a:t>
            </a:r>
          </a:p>
          <a:p>
            <a:endParaRPr lang="bg-BG"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spect="1" noTextEdit="1"/>
          </p:cNvSpPr>
          <p:nvPr>
            <p:ph type="sldImg"/>
          </p:nvPr>
        </p:nvSpPr>
        <p:spPr bwMode="auto">
          <a:xfrm>
            <a:off x="1143000" y="684213"/>
            <a:ext cx="4572000" cy="3429000"/>
          </a:xfrm>
          <a:noFill/>
          <a:ln>
            <a:solidFill>
              <a:srgbClr val="000000"/>
            </a:solidFill>
            <a:miter lim="800000"/>
            <a:headEnd/>
            <a:tailEnd/>
          </a:ln>
        </p:spPr>
      </p:sp>
      <p:sp>
        <p:nvSpPr>
          <p:cNvPr id="43010" name="Rectangle 3"/>
          <p:cNvSpPr>
            <a:spLocks noGrp="1"/>
          </p:cNvSpPr>
          <p:nvPr>
            <p:ph type="body" idx="1"/>
          </p:nvPr>
        </p:nvSpPr>
        <p:spPr bwMode="auto">
          <a:xfrm>
            <a:off x="685800" y="4343400"/>
            <a:ext cx="5486400" cy="4116388"/>
          </a:xfrm>
          <a:noFill/>
        </p:spPr>
        <p:txBody>
          <a:bodyPr wrap="square" numCol="1" anchor="t" anchorCtr="0" compatLnSpc="1">
            <a:prstTxWarp prst="textNoShape">
              <a:avLst/>
            </a:prstTxWarp>
          </a:bodyPr>
          <a:lstStyle/>
          <a:p>
            <a:r>
              <a:rPr lang="ru-RU" smtClean="0"/>
              <a:t>Трябва да бъде въведен многогодишен план за своевременно събиране и агрегиране </a:t>
            </a:r>
            <a:r>
              <a:rPr lang="bg-BG" smtClean="0"/>
              <a:t>на данни, който включва:</a:t>
            </a:r>
          </a:p>
          <a:p>
            <a:r>
              <a:rPr lang="ru-RU" smtClean="0"/>
              <a:t>– идентифициране на източници и механизми за осигуряване на</a:t>
            </a:r>
          </a:p>
          <a:p>
            <a:r>
              <a:rPr lang="bg-BG" smtClean="0"/>
              <a:t>статистическо валидиране;</a:t>
            </a:r>
          </a:p>
          <a:p>
            <a:r>
              <a:rPr lang="ru-RU" smtClean="0"/>
              <a:t>– уредба относно публикуването и публичната достъпност.</a:t>
            </a:r>
          </a:p>
          <a:p>
            <a:r>
              <a:rPr lang="ru-RU" smtClean="0"/>
              <a:t>– ефективна система от показатели за резултатите, включително:</a:t>
            </a:r>
          </a:p>
          <a:p>
            <a:r>
              <a:rPr lang="ru-RU" smtClean="0"/>
              <a:t>– избраните за всяка програма показатели за резултатите, които</a:t>
            </a:r>
          </a:p>
          <a:p>
            <a:r>
              <a:rPr lang="ru-RU" smtClean="0"/>
              <a:t>предоставят информация за онези аспекти на благоденствието и</a:t>
            </a:r>
          </a:p>
          <a:p>
            <a:r>
              <a:rPr lang="ru-RU" smtClean="0"/>
              <a:t>напредъка на хората, които обосновават действията по</a:t>
            </a:r>
          </a:p>
          <a:p>
            <a:r>
              <a:rPr lang="bg-BG" smtClean="0"/>
              <a:t>политиката, финансирани от програмата;</a:t>
            </a:r>
          </a:p>
          <a:p>
            <a:r>
              <a:rPr lang="ru-RU" smtClean="0"/>
              <a:t>определяне на количествени цели за тези показатели;</a:t>
            </a:r>
          </a:p>
          <a:p>
            <a:r>
              <a:rPr lang="ru-RU" smtClean="0"/>
              <a:t>– спазване на следните изисквания за всеки показател: солидност и</a:t>
            </a:r>
          </a:p>
          <a:p>
            <a:r>
              <a:rPr lang="ru-RU" smtClean="0"/>
              <a:t>статистическо валидиране, яснота на тълкуванието на нормите,</a:t>
            </a:r>
          </a:p>
          <a:p>
            <a:r>
              <a:rPr lang="ru-RU" smtClean="0"/>
              <a:t>реагиране на предприетите мерки на ниво политика, своевременно</a:t>
            </a:r>
          </a:p>
          <a:p>
            <a:r>
              <a:rPr lang="ru-RU" smtClean="0"/>
              <a:t>събиране и публична достъпност на данните;</a:t>
            </a:r>
          </a:p>
          <a:p>
            <a:r>
              <a:rPr lang="ru-RU" smtClean="0"/>
              <a:t>– подходящи процедури, които гарантират, че всички операции,</a:t>
            </a:r>
          </a:p>
          <a:p>
            <a:r>
              <a:rPr lang="ru-RU" smtClean="0"/>
              <a:t>финансирани от програмата, възприемат ефективна система от</a:t>
            </a:r>
          </a:p>
          <a:p>
            <a:r>
              <a:rPr lang="bg-BG" smtClean="0"/>
              <a:t>показатели.</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Rot="1" noChangeAspect="1" noTextEdit="1"/>
          </p:cNvSpPr>
          <p:nvPr>
            <p:ph type="sldImg"/>
          </p:nvPr>
        </p:nvSpPr>
        <p:spPr bwMode="auto">
          <a:xfrm>
            <a:off x="1143000" y="684213"/>
            <a:ext cx="4572000" cy="3429000"/>
          </a:xfrm>
          <a:noFill/>
          <a:ln>
            <a:solidFill>
              <a:srgbClr val="000000"/>
            </a:solidFill>
            <a:miter lim="800000"/>
            <a:headEnd/>
            <a:tailEnd/>
          </a:ln>
        </p:spPr>
      </p:sp>
      <p:sp>
        <p:nvSpPr>
          <p:cNvPr id="45058" name="Rectangle 3"/>
          <p:cNvSpPr>
            <a:spLocks noGrp="1"/>
          </p:cNvSpPr>
          <p:nvPr>
            <p:ph type="body" idx="1"/>
          </p:nvPr>
        </p:nvSpPr>
        <p:spPr bwMode="auto">
          <a:xfrm>
            <a:off x="685800" y="4343400"/>
            <a:ext cx="5486400" cy="4116388"/>
          </a:xfrm>
          <a:noFill/>
        </p:spPr>
        <p:txBody>
          <a:bodyPr wrap="square" numCol="1" anchor="t" anchorCtr="0" compatLnSpc="1">
            <a:prstTxWarp prst="textNoShape">
              <a:avLst/>
            </a:prstTxWarp>
          </a:bodyPr>
          <a:lstStyle/>
          <a:p>
            <a:endParaRPr lang="bg-BG"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xfrm>
            <a:off x="1143000" y="684213"/>
            <a:ext cx="4572000" cy="3429000"/>
          </a:xfrm>
          <a:noFill/>
          <a:ln>
            <a:solidFill>
              <a:srgbClr val="000000"/>
            </a:solidFill>
            <a:miter lim="800000"/>
            <a:headEnd/>
            <a:tailEnd/>
          </a:ln>
        </p:spPr>
      </p:sp>
      <p:sp>
        <p:nvSpPr>
          <p:cNvPr id="47106" name="Rectangle 3"/>
          <p:cNvSpPr>
            <a:spLocks noGrp="1"/>
          </p:cNvSpPr>
          <p:nvPr>
            <p:ph type="body" idx="1"/>
          </p:nvPr>
        </p:nvSpPr>
        <p:spPr bwMode="auto">
          <a:xfrm>
            <a:off x="685800" y="4343400"/>
            <a:ext cx="5486400" cy="4116388"/>
          </a:xfrm>
          <a:noFill/>
        </p:spPr>
        <p:txBody>
          <a:bodyPr wrap="square" numCol="1" anchor="t" anchorCtr="0" compatLnSpc="1">
            <a:prstTxWarp prst="textNoShape">
              <a:avLst/>
            </a:prstTxWarp>
          </a:bodyPr>
          <a:lstStyle/>
          <a:p>
            <a:endParaRPr lang="bg-BG"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TextEdit="1"/>
          </p:cNvSpPr>
          <p:nvPr>
            <p:ph type="sldImg"/>
          </p:nvPr>
        </p:nvSpPr>
        <p:spPr bwMode="auto">
          <a:xfrm>
            <a:off x="1143000" y="684213"/>
            <a:ext cx="4572000" cy="3429000"/>
          </a:xfrm>
          <a:noFill/>
          <a:ln>
            <a:solidFill>
              <a:srgbClr val="000000"/>
            </a:solidFill>
            <a:miter lim="800000"/>
            <a:headEnd/>
            <a:tailEnd/>
          </a:ln>
        </p:spPr>
      </p:sp>
      <p:sp>
        <p:nvSpPr>
          <p:cNvPr id="49154" name="Rectangle 3"/>
          <p:cNvSpPr>
            <a:spLocks noGrp="1"/>
          </p:cNvSpPr>
          <p:nvPr>
            <p:ph type="body" idx="1"/>
          </p:nvPr>
        </p:nvSpPr>
        <p:spPr bwMode="auto">
          <a:xfrm>
            <a:off x="685800" y="4343400"/>
            <a:ext cx="5486400" cy="4116388"/>
          </a:xfrm>
          <a:noFill/>
        </p:spPr>
        <p:txBody>
          <a:bodyPr wrap="square" numCol="1" anchor="t" anchorCtr="0" compatLnSpc="1">
            <a:prstTxWarp prst="textNoShape">
              <a:avLst/>
            </a:prstTxWarp>
          </a:bodyPr>
          <a:lstStyle/>
          <a:p>
            <a:endParaRPr lang="bg-BG"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xfrm>
            <a:off x="1143000" y="684213"/>
            <a:ext cx="4572000" cy="3429000"/>
          </a:xfrm>
          <a:noFill/>
          <a:ln>
            <a:solidFill>
              <a:srgbClr val="000000"/>
            </a:solidFill>
            <a:miter lim="800000"/>
            <a:headEnd/>
            <a:tailEnd/>
          </a:ln>
        </p:spPr>
      </p:sp>
      <p:sp>
        <p:nvSpPr>
          <p:cNvPr id="51202" name="Rectangle 3"/>
          <p:cNvSpPr>
            <a:spLocks noGrp="1"/>
          </p:cNvSpPr>
          <p:nvPr>
            <p:ph type="body" idx="1"/>
          </p:nvPr>
        </p:nvSpPr>
        <p:spPr bwMode="auto">
          <a:xfrm>
            <a:off x="685800" y="4343400"/>
            <a:ext cx="5486400" cy="4116388"/>
          </a:xfrm>
          <a:noFill/>
        </p:spPr>
        <p:txBody>
          <a:bodyPr wrap="square" numCol="1" anchor="t" anchorCtr="0" compatLnSpc="1">
            <a:prstTxWarp prst="textNoShape">
              <a:avLst/>
            </a:prstTxWarp>
          </a:bodyPr>
          <a:lstStyle/>
          <a:p>
            <a:endParaRPr lang="bg-BG"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TextEdit="1"/>
          </p:cNvSpPr>
          <p:nvPr>
            <p:ph type="sldImg"/>
          </p:nvPr>
        </p:nvSpPr>
        <p:spPr bwMode="auto">
          <a:xfrm>
            <a:off x="1143000" y="684213"/>
            <a:ext cx="4572000" cy="3429000"/>
          </a:xfrm>
          <a:noFill/>
          <a:ln>
            <a:solidFill>
              <a:srgbClr val="000000"/>
            </a:solidFill>
            <a:miter lim="800000"/>
            <a:headEnd/>
            <a:tailEnd/>
          </a:ln>
        </p:spPr>
      </p:sp>
      <p:sp>
        <p:nvSpPr>
          <p:cNvPr id="53250" name="Rectangle 3"/>
          <p:cNvSpPr>
            <a:spLocks noGrp="1"/>
          </p:cNvSpPr>
          <p:nvPr>
            <p:ph type="body" idx="1"/>
          </p:nvPr>
        </p:nvSpPr>
        <p:spPr bwMode="auto">
          <a:xfrm>
            <a:off x="685800" y="4343400"/>
            <a:ext cx="5486400" cy="4116388"/>
          </a:xfrm>
          <a:noFill/>
        </p:spPr>
        <p:txBody>
          <a:bodyPr wrap="square" numCol="1" anchor="t" anchorCtr="0" compatLnSpc="1">
            <a:prstTxWarp prst="textNoShape">
              <a:avLst/>
            </a:prstTxWarp>
          </a:bodyPr>
          <a:lstStyle/>
          <a:p>
            <a:endParaRPr lang="bg-BG"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TextEdit="1"/>
          </p:cNvSpPr>
          <p:nvPr>
            <p:ph type="sldImg"/>
          </p:nvPr>
        </p:nvSpPr>
        <p:spPr bwMode="auto">
          <a:xfrm>
            <a:off x="1143000" y="684213"/>
            <a:ext cx="4572000" cy="3429000"/>
          </a:xfrm>
          <a:noFill/>
          <a:ln>
            <a:solidFill>
              <a:srgbClr val="000000"/>
            </a:solidFill>
            <a:miter lim="800000"/>
            <a:headEnd/>
            <a:tailEnd/>
          </a:ln>
        </p:spPr>
      </p:sp>
      <p:sp>
        <p:nvSpPr>
          <p:cNvPr id="18434" name="Rectangle 3"/>
          <p:cNvSpPr>
            <a:spLocks noGrp="1"/>
          </p:cNvSpPr>
          <p:nvPr>
            <p:ph type="body" idx="1"/>
          </p:nvPr>
        </p:nvSpPr>
        <p:spPr bwMode="auto">
          <a:xfrm>
            <a:off x="685800" y="4343400"/>
            <a:ext cx="5486400" cy="4116388"/>
          </a:xfrm>
          <a:noFill/>
        </p:spPr>
        <p:txBody>
          <a:bodyPr wrap="square" numCol="1" anchor="t" anchorCtr="0" compatLnSpc="1">
            <a:prstTxWarp prst="textNoShape">
              <a:avLst/>
            </a:prstTxWarp>
          </a:bodyPr>
          <a:lstStyle/>
          <a:p>
            <a:pPr algn="just" eaLnBrk="1" hangingPunct="1"/>
            <a:endParaRPr lang="bg-BG" b="1"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xfrm>
            <a:off x="1143000" y="684213"/>
            <a:ext cx="4572000" cy="3429000"/>
          </a:xfrm>
          <a:noFill/>
          <a:ln>
            <a:solidFill>
              <a:srgbClr val="000000"/>
            </a:solidFill>
            <a:miter lim="800000"/>
            <a:headEnd/>
            <a:tailEnd/>
          </a:ln>
        </p:spPr>
      </p:sp>
      <p:sp>
        <p:nvSpPr>
          <p:cNvPr id="55298" name="Rectangle 3"/>
          <p:cNvSpPr>
            <a:spLocks noGrp="1"/>
          </p:cNvSpPr>
          <p:nvPr>
            <p:ph type="body" idx="1"/>
          </p:nvPr>
        </p:nvSpPr>
        <p:spPr bwMode="auto">
          <a:xfrm>
            <a:off x="685800" y="4343400"/>
            <a:ext cx="5486400" cy="4116388"/>
          </a:xfrm>
          <a:noFill/>
        </p:spPr>
        <p:txBody>
          <a:bodyPr wrap="square" numCol="1" anchor="t" anchorCtr="0" compatLnSpc="1">
            <a:prstTxWarp prst="textNoShape">
              <a:avLst/>
            </a:prstTxWarp>
          </a:bodyPr>
          <a:lstStyle/>
          <a:p>
            <a:endParaRPr lang="bg-BG"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TextEdit="1"/>
          </p:cNvSpPr>
          <p:nvPr>
            <p:ph type="sldImg"/>
          </p:nvPr>
        </p:nvSpPr>
        <p:spPr bwMode="auto">
          <a:xfrm>
            <a:off x="1143000" y="684213"/>
            <a:ext cx="4572000" cy="3429000"/>
          </a:xfrm>
          <a:noFill/>
          <a:ln>
            <a:solidFill>
              <a:srgbClr val="000000"/>
            </a:solidFill>
            <a:miter lim="800000"/>
            <a:headEnd/>
            <a:tailEnd/>
          </a:ln>
        </p:spPr>
      </p:sp>
      <p:sp>
        <p:nvSpPr>
          <p:cNvPr id="20482" name="Rectangle 3"/>
          <p:cNvSpPr>
            <a:spLocks noGrp="1"/>
          </p:cNvSpPr>
          <p:nvPr>
            <p:ph type="body" idx="1"/>
          </p:nvPr>
        </p:nvSpPr>
        <p:spPr bwMode="auto">
          <a:xfrm>
            <a:off x="685800" y="4343400"/>
            <a:ext cx="5486400" cy="4116388"/>
          </a:xfrm>
          <a:noFill/>
        </p:spPr>
        <p:txBody>
          <a:bodyPr wrap="square" numCol="1" anchor="t" anchorCtr="0" compatLnSpc="1">
            <a:prstTxWarp prst="textNoShape">
              <a:avLst/>
            </a:prstTxWarp>
          </a:bodyPr>
          <a:lstStyle/>
          <a:p>
            <a:pPr algn="just" eaLnBrk="1" hangingPunct="1"/>
            <a:endParaRPr lang="bg-BG" b="1"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TextEdit="1"/>
          </p:cNvSpPr>
          <p:nvPr>
            <p:ph type="sldImg"/>
          </p:nvPr>
        </p:nvSpPr>
        <p:spPr bwMode="auto">
          <a:xfrm>
            <a:off x="1143000" y="684213"/>
            <a:ext cx="4572000" cy="3429000"/>
          </a:xfrm>
          <a:noFill/>
          <a:ln>
            <a:solidFill>
              <a:srgbClr val="000000"/>
            </a:solidFill>
            <a:miter lim="800000"/>
            <a:headEnd/>
            <a:tailEnd/>
          </a:ln>
        </p:spPr>
      </p:sp>
      <p:sp>
        <p:nvSpPr>
          <p:cNvPr id="22530" name="Rectangle 3"/>
          <p:cNvSpPr>
            <a:spLocks noGrp="1"/>
          </p:cNvSpPr>
          <p:nvPr>
            <p:ph type="body" idx="1"/>
          </p:nvPr>
        </p:nvSpPr>
        <p:spPr bwMode="auto">
          <a:xfrm>
            <a:off x="685800" y="4343400"/>
            <a:ext cx="5486400" cy="4116388"/>
          </a:xfrm>
          <a:noFill/>
        </p:spPr>
        <p:txBody>
          <a:bodyPr wrap="square" numCol="1" anchor="t" anchorCtr="0" compatLnSpc="1">
            <a:prstTxWarp prst="textNoShape">
              <a:avLst/>
            </a:prstTxWarp>
          </a:bodyPr>
          <a:lstStyle/>
          <a:p>
            <a:pPr algn="just" eaLnBrk="1" hangingPunct="1"/>
            <a:endParaRPr lang="bg-BG"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Rot="1" noChangeAspect="1" noTextEdit="1"/>
          </p:cNvSpPr>
          <p:nvPr>
            <p:ph type="sldImg"/>
          </p:nvPr>
        </p:nvSpPr>
        <p:spPr bwMode="auto">
          <a:xfrm>
            <a:off x="1143000" y="684213"/>
            <a:ext cx="4572000" cy="3429000"/>
          </a:xfrm>
          <a:noFill/>
          <a:ln>
            <a:solidFill>
              <a:srgbClr val="000000"/>
            </a:solidFill>
            <a:miter lim="800000"/>
            <a:headEnd/>
            <a:tailEnd/>
          </a:ln>
        </p:spPr>
      </p:sp>
      <p:sp>
        <p:nvSpPr>
          <p:cNvPr id="24578" name="Rectangle 3"/>
          <p:cNvSpPr>
            <a:spLocks noGrp="1"/>
          </p:cNvSpPr>
          <p:nvPr>
            <p:ph type="body" idx="1"/>
          </p:nvPr>
        </p:nvSpPr>
        <p:spPr bwMode="auto">
          <a:xfrm>
            <a:off x="685800" y="4343400"/>
            <a:ext cx="5486400" cy="4116388"/>
          </a:xfrm>
          <a:noFill/>
        </p:spPr>
        <p:txBody>
          <a:bodyPr wrap="square" numCol="1" anchor="t" anchorCtr="0" compatLnSpc="1">
            <a:prstTxWarp prst="textNoShape">
              <a:avLst/>
            </a:prstTxWarp>
          </a:bodyPr>
          <a:lstStyle/>
          <a:p>
            <a:pPr algn="just" eaLnBrk="1" hangingPunct="1"/>
            <a:endParaRPr lang="bg-BG"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TextEdit="1"/>
          </p:cNvSpPr>
          <p:nvPr>
            <p:ph type="sldImg"/>
          </p:nvPr>
        </p:nvSpPr>
        <p:spPr bwMode="auto">
          <a:xfrm>
            <a:off x="1143000" y="684213"/>
            <a:ext cx="4572000" cy="3429000"/>
          </a:xfrm>
          <a:noFill/>
          <a:ln>
            <a:solidFill>
              <a:srgbClr val="000000"/>
            </a:solidFill>
            <a:miter lim="800000"/>
            <a:headEnd/>
            <a:tailEnd/>
          </a:ln>
        </p:spPr>
      </p:sp>
      <p:sp>
        <p:nvSpPr>
          <p:cNvPr id="26626" name="Rectangle 3"/>
          <p:cNvSpPr>
            <a:spLocks noGrp="1"/>
          </p:cNvSpPr>
          <p:nvPr>
            <p:ph type="body" idx="1"/>
          </p:nvPr>
        </p:nvSpPr>
        <p:spPr bwMode="auto">
          <a:xfrm>
            <a:off x="685800" y="4343400"/>
            <a:ext cx="5486400" cy="4116388"/>
          </a:xfrm>
          <a:noFill/>
        </p:spPr>
        <p:txBody>
          <a:bodyPr wrap="square" numCol="1" anchor="t" anchorCtr="0" compatLnSpc="1">
            <a:prstTxWarp prst="textNoShape">
              <a:avLst/>
            </a:prstTxWarp>
          </a:bodyPr>
          <a:lstStyle/>
          <a:p>
            <a:pPr algn="just" eaLnBrk="1" hangingPunct="1"/>
            <a:endParaRPr lang="bg-BG"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Rot="1" noChangeAspect="1" noTextEdit="1"/>
          </p:cNvSpPr>
          <p:nvPr>
            <p:ph type="sldImg"/>
          </p:nvPr>
        </p:nvSpPr>
        <p:spPr bwMode="auto">
          <a:xfrm>
            <a:off x="1143000" y="684213"/>
            <a:ext cx="4572000" cy="3429000"/>
          </a:xfrm>
          <a:noFill/>
          <a:ln>
            <a:solidFill>
              <a:srgbClr val="000000"/>
            </a:solidFill>
            <a:miter lim="800000"/>
            <a:headEnd/>
            <a:tailEnd/>
          </a:ln>
        </p:spPr>
      </p:sp>
      <p:sp>
        <p:nvSpPr>
          <p:cNvPr id="28674" name="Rectangle 3"/>
          <p:cNvSpPr>
            <a:spLocks noGrp="1"/>
          </p:cNvSpPr>
          <p:nvPr>
            <p:ph type="body" idx="1"/>
          </p:nvPr>
        </p:nvSpPr>
        <p:spPr bwMode="auto">
          <a:xfrm>
            <a:off x="685800" y="4343400"/>
            <a:ext cx="5486400" cy="4116388"/>
          </a:xfrm>
          <a:noFill/>
        </p:spPr>
        <p:txBody>
          <a:bodyPr wrap="square" numCol="1" anchor="t" anchorCtr="0" compatLnSpc="1">
            <a:prstTxWarp prst="textNoShape">
              <a:avLst/>
            </a:prstTxWarp>
          </a:bodyPr>
          <a:lstStyle/>
          <a:p>
            <a:pPr algn="just" eaLnBrk="1" hangingPunct="1"/>
            <a:endParaRPr lang="bg-BG"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noTextEdit="1"/>
          </p:cNvSpPr>
          <p:nvPr>
            <p:ph type="sldImg"/>
          </p:nvPr>
        </p:nvSpPr>
        <p:spPr bwMode="auto">
          <a:xfrm>
            <a:off x="1143000" y="684213"/>
            <a:ext cx="4572000" cy="3429000"/>
          </a:xfrm>
          <a:noFill/>
          <a:ln>
            <a:solidFill>
              <a:srgbClr val="000000"/>
            </a:solidFill>
            <a:miter lim="800000"/>
            <a:headEnd/>
            <a:tailEnd/>
          </a:ln>
        </p:spPr>
      </p:sp>
      <p:sp>
        <p:nvSpPr>
          <p:cNvPr id="30722" name="Rectangle 3"/>
          <p:cNvSpPr>
            <a:spLocks noGrp="1"/>
          </p:cNvSpPr>
          <p:nvPr>
            <p:ph type="body" idx="1"/>
          </p:nvPr>
        </p:nvSpPr>
        <p:spPr bwMode="auto">
          <a:xfrm>
            <a:off x="685800" y="4343400"/>
            <a:ext cx="5486400" cy="4116388"/>
          </a:xfrm>
          <a:noFill/>
        </p:spPr>
        <p:txBody>
          <a:bodyPr wrap="square" numCol="1" anchor="t" anchorCtr="0" compatLnSpc="1">
            <a:prstTxWarp prst="textNoShape">
              <a:avLst/>
            </a:prstTxWarp>
          </a:bodyPr>
          <a:lstStyle/>
          <a:p>
            <a:pPr algn="just" eaLnBrk="1" hangingPunct="1"/>
            <a:endParaRPr lang="bg-BG"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spect="1" noTextEdit="1"/>
          </p:cNvSpPr>
          <p:nvPr>
            <p:ph type="sldImg"/>
          </p:nvPr>
        </p:nvSpPr>
        <p:spPr bwMode="auto">
          <a:xfrm>
            <a:off x="1143000" y="684213"/>
            <a:ext cx="4572000" cy="3429000"/>
          </a:xfrm>
          <a:noFill/>
          <a:ln>
            <a:solidFill>
              <a:srgbClr val="000000"/>
            </a:solidFill>
            <a:miter lim="800000"/>
            <a:headEnd/>
            <a:tailEnd/>
          </a:ln>
        </p:spPr>
      </p:sp>
      <p:sp>
        <p:nvSpPr>
          <p:cNvPr id="32770" name="Rectangle 3"/>
          <p:cNvSpPr>
            <a:spLocks noGrp="1"/>
          </p:cNvSpPr>
          <p:nvPr>
            <p:ph type="body" idx="1"/>
          </p:nvPr>
        </p:nvSpPr>
        <p:spPr bwMode="auto">
          <a:xfrm>
            <a:off x="685800" y="4343400"/>
            <a:ext cx="5486400" cy="4116388"/>
          </a:xfrm>
          <a:noFill/>
        </p:spPr>
        <p:txBody>
          <a:bodyPr wrap="square" numCol="1" anchor="t" anchorCtr="0" compatLnSpc="1">
            <a:prstTxWarp prst="textNoShape">
              <a:avLst/>
            </a:prstTxWarp>
          </a:bodyPr>
          <a:lstStyle/>
          <a:p>
            <a:pPr algn="just" eaLnBrk="1" hangingPunct="1"/>
            <a:endParaRPr lang="bg-BG"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bg-BG"/>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bg-BG"/>
          </a:p>
        </p:txBody>
      </p:sp>
      <p:sp>
        <p:nvSpPr>
          <p:cNvPr id="4" name="Date Placeholder 3"/>
          <p:cNvSpPr>
            <a:spLocks noGrp="1"/>
          </p:cNvSpPr>
          <p:nvPr>
            <p:ph type="dt" sz="half" idx="10"/>
          </p:nvPr>
        </p:nvSpPr>
        <p:spPr/>
        <p:txBody>
          <a:bodyPr/>
          <a:lstStyle>
            <a:lvl1pPr>
              <a:defRPr/>
            </a:lvl1pPr>
          </a:lstStyle>
          <a:p>
            <a:pPr>
              <a:defRPr/>
            </a:pPr>
            <a:fld id="{64E43045-884A-4021-8D3A-C7F885585A53}" type="datetimeFigureOut">
              <a:rPr lang="bg-BG"/>
              <a:pPr>
                <a:defRPr/>
              </a:pPr>
              <a:t>02.10.2012 г.</a:t>
            </a:fld>
            <a:endParaRPr lang="bg-BG"/>
          </a:p>
        </p:txBody>
      </p:sp>
      <p:sp>
        <p:nvSpPr>
          <p:cNvPr id="5" name="Footer Placeholder 4"/>
          <p:cNvSpPr>
            <a:spLocks noGrp="1"/>
          </p:cNvSpPr>
          <p:nvPr>
            <p:ph type="ftr" sz="quarter" idx="11"/>
          </p:nvPr>
        </p:nvSpPr>
        <p:spPr/>
        <p:txBody>
          <a:bodyPr/>
          <a:lstStyle>
            <a:lvl1pPr>
              <a:defRPr/>
            </a:lvl1pPr>
          </a:lstStyle>
          <a:p>
            <a:pPr>
              <a:defRPr/>
            </a:pPr>
            <a:endParaRPr lang="bg-BG"/>
          </a:p>
        </p:txBody>
      </p:sp>
      <p:sp>
        <p:nvSpPr>
          <p:cNvPr id="6" name="Slide Number Placeholder 5"/>
          <p:cNvSpPr>
            <a:spLocks noGrp="1"/>
          </p:cNvSpPr>
          <p:nvPr>
            <p:ph type="sldNum" sz="quarter" idx="12"/>
          </p:nvPr>
        </p:nvSpPr>
        <p:spPr/>
        <p:txBody>
          <a:bodyPr/>
          <a:lstStyle>
            <a:lvl1pPr>
              <a:defRPr/>
            </a:lvl1pPr>
          </a:lstStyle>
          <a:p>
            <a:pPr>
              <a:defRPr/>
            </a:pPr>
            <a:fld id="{EAB928A0-7055-4592-9551-E3A9EB7E4F58}" type="slidenum">
              <a:rPr lang="bg-BG"/>
              <a:pPr>
                <a:defRPr/>
              </a:pPr>
              <a:t>‹#›</a:t>
            </a:fld>
            <a:endParaRPr lang="bg-B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lvl1pPr>
              <a:defRPr/>
            </a:lvl1pPr>
          </a:lstStyle>
          <a:p>
            <a:pPr>
              <a:defRPr/>
            </a:pPr>
            <a:fld id="{8039DBC1-FA02-4694-B87C-96BF72F2D1ED}" type="datetimeFigureOut">
              <a:rPr lang="bg-BG"/>
              <a:pPr>
                <a:defRPr/>
              </a:pPr>
              <a:t>02.10.2012 г.</a:t>
            </a:fld>
            <a:endParaRPr lang="bg-BG"/>
          </a:p>
        </p:txBody>
      </p:sp>
      <p:sp>
        <p:nvSpPr>
          <p:cNvPr id="5" name="Footer Placeholder 4"/>
          <p:cNvSpPr>
            <a:spLocks noGrp="1"/>
          </p:cNvSpPr>
          <p:nvPr>
            <p:ph type="ftr" sz="quarter" idx="11"/>
          </p:nvPr>
        </p:nvSpPr>
        <p:spPr/>
        <p:txBody>
          <a:bodyPr/>
          <a:lstStyle>
            <a:lvl1pPr>
              <a:defRPr/>
            </a:lvl1pPr>
          </a:lstStyle>
          <a:p>
            <a:pPr>
              <a:defRPr/>
            </a:pPr>
            <a:endParaRPr lang="bg-BG"/>
          </a:p>
        </p:txBody>
      </p:sp>
      <p:sp>
        <p:nvSpPr>
          <p:cNvPr id="6" name="Slide Number Placeholder 5"/>
          <p:cNvSpPr>
            <a:spLocks noGrp="1"/>
          </p:cNvSpPr>
          <p:nvPr>
            <p:ph type="sldNum" sz="quarter" idx="12"/>
          </p:nvPr>
        </p:nvSpPr>
        <p:spPr/>
        <p:txBody>
          <a:bodyPr/>
          <a:lstStyle>
            <a:lvl1pPr>
              <a:defRPr/>
            </a:lvl1pPr>
          </a:lstStyle>
          <a:p>
            <a:pPr>
              <a:defRPr/>
            </a:pPr>
            <a:fld id="{8E1B9D58-6C68-4170-82E6-40D65EA23A6F}" type="slidenum">
              <a:rPr lang="bg-BG"/>
              <a:pPr>
                <a:defRPr/>
              </a:pPr>
              <a:t>‹#›</a:t>
            </a:fld>
            <a:endParaRPr lang="bg-B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bg-BG"/>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lvl1pPr>
              <a:defRPr/>
            </a:lvl1pPr>
          </a:lstStyle>
          <a:p>
            <a:pPr>
              <a:defRPr/>
            </a:pPr>
            <a:fld id="{8D63E327-D645-4B58-90A3-243B0E732A6B}" type="datetimeFigureOut">
              <a:rPr lang="bg-BG"/>
              <a:pPr>
                <a:defRPr/>
              </a:pPr>
              <a:t>02.10.2012 г.</a:t>
            </a:fld>
            <a:endParaRPr lang="bg-BG"/>
          </a:p>
        </p:txBody>
      </p:sp>
      <p:sp>
        <p:nvSpPr>
          <p:cNvPr id="5" name="Footer Placeholder 4"/>
          <p:cNvSpPr>
            <a:spLocks noGrp="1"/>
          </p:cNvSpPr>
          <p:nvPr>
            <p:ph type="ftr" sz="quarter" idx="11"/>
          </p:nvPr>
        </p:nvSpPr>
        <p:spPr/>
        <p:txBody>
          <a:bodyPr/>
          <a:lstStyle>
            <a:lvl1pPr>
              <a:defRPr/>
            </a:lvl1pPr>
          </a:lstStyle>
          <a:p>
            <a:pPr>
              <a:defRPr/>
            </a:pPr>
            <a:endParaRPr lang="bg-BG"/>
          </a:p>
        </p:txBody>
      </p:sp>
      <p:sp>
        <p:nvSpPr>
          <p:cNvPr id="6" name="Slide Number Placeholder 5"/>
          <p:cNvSpPr>
            <a:spLocks noGrp="1"/>
          </p:cNvSpPr>
          <p:nvPr>
            <p:ph type="sldNum" sz="quarter" idx="12"/>
          </p:nvPr>
        </p:nvSpPr>
        <p:spPr/>
        <p:txBody>
          <a:bodyPr/>
          <a:lstStyle>
            <a:lvl1pPr>
              <a:defRPr/>
            </a:lvl1pPr>
          </a:lstStyle>
          <a:p>
            <a:pPr>
              <a:defRPr/>
            </a:pPr>
            <a:fld id="{E01BEA29-8C92-4220-8B5D-DBE9B78F9794}" type="slidenum">
              <a:rPr lang="bg-BG"/>
              <a:pPr>
                <a:defRPr/>
              </a:pPr>
              <a:t>‹#›</a:t>
            </a:fld>
            <a:endParaRPr lang="bg-BG"/>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bg-BG"/>
          </a:p>
        </p:txBody>
      </p:sp>
      <p:sp>
        <p:nvSpPr>
          <p:cNvPr id="3" name="Table Placeholder 2"/>
          <p:cNvSpPr>
            <a:spLocks noGrp="1"/>
          </p:cNvSpPr>
          <p:nvPr>
            <p:ph type="tbl" idx="1"/>
          </p:nvPr>
        </p:nvSpPr>
        <p:spPr>
          <a:xfrm>
            <a:off x="457200" y="1600200"/>
            <a:ext cx="8229600" cy="4525963"/>
          </a:xfrm>
        </p:spPr>
        <p:txBody>
          <a:bodyPr/>
          <a:lstStyle/>
          <a:p>
            <a:pPr lvl="0"/>
            <a:endParaRPr lang="bg-BG" noProof="0"/>
          </a:p>
        </p:txBody>
      </p:sp>
      <p:sp>
        <p:nvSpPr>
          <p:cNvPr id="4" name="Date Placeholder 3"/>
          <p:cNvSpPr>
            <a:spLocks noGrp="1"/>
          </p:cNvSpPr>
          <p:nvPr>
            <p:ph type="dt" sz="half" idx="10"/>
          </p:nvPr>
        </p:nvSpPr>
        <p:spPr/>
        <p:txBody>
          <a:bodyPr/>
          <a:lstStyle>
            <a:lvl1pPr>
              <a:defRPr/>
            </a:lvl1pPr>
          </a:lstStyle>
          <a:p>
            <a:pPr>
              <a:defRPr/>
            </a:pPr>
            <a:fld id="{FC921A2A-118A-459F-AFD5-75C5DFABC1CD}" type="datetimeFigureOut">
              <a:rPr lang="bg-BG"/>
              <a:pPr>
                <a:defRPr/>
              </a:pPr>
              <a:t>02.10.2012 г.</a:t>
            </a:fld>
            <a:endParaRPr lang="bg-BG"/>
          </a:p>
        </p:txBody>
      </p:sp>
      <p:sp>
        <p:nvSpPr>
          <p:cNvPr id="5" name="Footer Placeholder 4"/>
          <p:cNvSpPr>
            <a:spLocks noGrp="1"/>
          </p:cNvSpPr>
          <p:nvPr>
            <p:ph type="ftr" sz="quarter" idx="11"/>
          </p:nvPr>
        </p:nvSpPr>
        <p:spPr/>
        <p:txBody>
          <a:bodyPr/>
          <a:lstStyle>
            <a:lvl1pPr>
              <a:defRPr/>
            </a:lvl1pPr>
          </a:lstStyle>
          <a:p>
            <a:pPr>
              <a:defRPr/>
            </a:pPr>
            <a:endParaRPr lang="bg-BG"/>
          </a:p>
        </p:txBody>
      </p:sp>
      <p:sp>
        <p:nvSpPr>
          <p:cNvPr id="6" name="Slide Number Placeholder 5"/>
          <p:cNvSpPr>
            <a:spLocks noGrp="1"/>
          </p:cNvSpPr>
          <p:nvPr>
            <p:ph type="sldNum" sz="quarter" idx="12"/>
          </p:nvPr>
        </p:nvSpPr>
        <p:spPr/>
        <p:txBody>
          <a:bodyPr/>
          <a:lstStyle>
            <a:lvl1pPr>
              <a:defRPr/>
            </a:lvl1pPr>
          </a:lstStyle>
          <a:p>
            <a:pPr>
              <a:defRPr/>
            </a:pPr>
            <a:fld id="{1EB4BD3A-1385-4BE3-8990-D23F78813430}" type="slidenum">
              <a:rPr lang="bg-BG"/>
              <a:pPr>
                <a:defRPr/>
              </a:pPr>
              <a:t>‹#›</a:t>
            </a:fld>
            <a:endParaRPr lang="bg-B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lvl1pPr>
              <a:defRPr/>
            </a:lvl1pPr>
          </a:lstStyle>
          <a:p>
            <a:pPr>
              <a:defRPr/>
            </a:pPr>
            <a:fld id="{370F2BEE-904B-4AE4-A5ED-C06982C8EA60}" type="datetimeFigureOut">
              <a:rPr lang="bg-BG"/>
              <a:pPr>
                <a:defRPr/>
              </a:pPr>
              <a:t>02.10.2012 г.</a:t>
            </a:fld>
            <a:endParaRPr lang="bg-BG"/>
          </a:p>
        </p:txBody>
      </p:sp>
      <p:sp>
        <p:nvSpPr>
          <p:cNvPr id="5" name="Footer Placeholder 4"/>
          <p:cNvSpPr>
            <a:spLocks noGrp="1"/>
          </p:cNvSpPr>
          <p:nvPr>
            <p:ph type="ftr" sz="quarter" idx="11"/>
          </p:nvPr>
        </p:nvSpPr>
        <p:spPr/>
        <p:txBody>
          <a:bodyPr/>
          <a:lstStyle>
            <a:lvl1pPr>
              <a:defRPr/>
            </a:lvl1pPr>
          </a:lstStyle>
          <a:p>
            <a:pPr>
              <a:defRPr/>
            </a:pPr>
            <a:endParaRPr lang="bg-BG"/>
          </a:p>
        </p:txBody>
      </p:sp>
      <p:sp>
        <p:nvSpPr>
          <p:cNvPr id="6" name="Slide Number Placeholder 5"/>
          <p:cNvSpPr>
            <a:spLocks noGrp="1"/>
          </p:cNvSpPr>
          <p:nvPr>
            <p:ph type="sldNum" sz="quarter" idx="12"/>
          </p:nvPr>
        </p:nvSpPr>
        <p:spPr/>
        <p:txBody>
          <a:bodyPr/>
          <a:lstStyle>
            <a:lvl1pPr>
              <a:defRPr/>
            </a:lvl1pPr>
          </a:lstStyle>
          <a:p>
            <a:pPr>
              <a:defRPr/>
            </a:pPr>
            <a:fld id="{F2347F20-6D3C-431D-AE2C-6B6118CA14AF}" type="slidenum">
              <a:rPr lang="bg-BG"/>
              <a:pPr>
                <a:defRPr/>
              </a:pPr>
              <a:t>‹#›</a:t>
            </a:fld>
            <a:endParaRPr lang="bg-B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bg-B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53FAAC8-2A5A-4490-AB44-DE62DFFB0042}" type="datetimeFigureOut">
              <a:rPr lang="bg-BG"/>
              <a:pPr>
                <a:defRPr/>
              </a:pPr>
              <a:t>02.10.2012 г.</a:t>
            </a:fld>
            <a:endParaRPr lang="bg-BG"/>
          </a:p>
        </p:txBody>
      </p:sp>
      <p:sp>
        <p:nvSpPr>
          <p:cNvPr id="5" name="Footer Placeholder 4"/>
          <p:cNvSpPr>
            <a:spLocks noGrp="1"/>
          </p:cNvSpPr>
          <p:nvPr>
            <p:ph type="ftr" sz="quarter" idx="11"/>
          </p:nvPr>
        </p:nvSpPr>
        <p:spPr/>
        <p:txBody>
          <a:bodyPr/>
          <a:lstStyle>
            <a:lvl1pPr>
              <a:defRPr/>
            </a:lvl1pPr>
          </a:lstStyle>
          <a:p>
            <a:pPr>
              <a:defRPr/>
            </a:pPr>
            <a:endParaRPr lang="bg-BG"/>
          </a:p>
        </p:txBody>
      </p:sp>
      <p:sp>
        <p:nvSpPr>
          <p:cNvPr id="6" name="Slide Number Placeholder 5"/>
          <p:cNvSpPr>
            <a:spLocks noGrp="1"/>
          </p:cNvSpPr>
          <p:nvPr>
            <p:ph type="sldNum" sz="quarter" idx="12"/>
          </p:nvPr>
        </p:nvSpPr>
        <p:spPr/>
        <p:txBody>
          <a:bodyPr/>
          <a:lstStyle>
            <a:lvl1pPr>
              <a:defRPr/>
            </a:lvl1pPr>
          </a:lstStyle>
          <a:p>
            <a:pPr>
              <a:defRPr/>
            </a:pPr>
            <a:fld id="{9016093E-1EC8-4FEC-BB81-579F2CE96549}" type="slidenum">
              <a:rPr lang="bg-BG"/>
              <a:pPr>
                <a:defRPr/>
              </a:pPr>
              <a:t>‹#›</a:t>
            </a:fld>
            <a:endParaRPr lang="bg-BG"/>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Date Placeholder 3"/>
          <p:cNvSpPr>
            <a:spLocks noGrp="1"/>
          </p:cNvSpPr>
          <p:nvPr>
            <p:ph type="dt" sz="half" idx="10"/>
          </p:nvPr>
        </p:nvSpPr>
        <p:spPr/>
        <p:txBody>
          <a:bodyPr/>
          <a:lstStyle>
            <a:lvl1pPr>
              <a:defRPr/>
            </a:lvl1pPr>
          </a:lstStyle>
          <a:p>
            <a:pPr>
              <a:defRPr/>
            </a:pPr>
            <a:fld id="{764BFF06-F115-432F-9456-B4A7AD5F6664}" type="datetimeFigureOut">
              <a:rPr lang="bg-BG"/>
              <a:pPr>
                <a:defRPr/>
              </a:pPr>
              <a:t>02.10.2012 г.</a:t>
            </a:fld>
            <a:endParaRPr lang="bg-BG"/>
          </a:p>
        </p:txBody>
      </p:sp>
      <p:sp>
        <p:nvSpPr>
          <p:cNvPr id="6" name="Footer Placeholder 4"/>
          <p:cNvSpPr>
            <a:spLocks noGrp="1"/>
          </p:cNvSpPr>
          <p:nvPr>
            <p:ph type="ftr" sz="quarter" idx="11"/>
          </p:nvPr>
        </p:nvSpPr>
        <p:spPr/>
        <p:txBody>
          <a:bodyPr/>
          <a:lstStyle>
            <a:lvl1pPr>
              <a:defRPr/>
            </a:lvl1pPr>
          </a:lstStyle>
          <a:p>
            <a:pPr>
              <a:defRPr/>
            </a:pPr>
            <a:endParaRPr lang="bg-BG"/>
          </a:p>
        </p:txBody>
      </p:sp>
      <p:sp>
        <p:nvSpPr>
          <p:cNvPr id="7" name="Slide Number Placeholder 5"/>
          <p:cNvSpPr>
            <a:spLocks noGrp="1"/>
          </p:cNvSpPr>
          <p:nvPr>
            <p:ph type="sldNum" sz="quarter" idx="12"/>
          </p:nvPr>
        </p:nvSpPr>
        <p:spPr/>
        <p:txBody>
          <a:bodyPr/>
          <a:lstStyle>
            <a:lvl1pPr>
              <a:defRPr/>
            </a:lvl1pPr>
          </a:lstStyle>
          <a:p>
            <a:pPr>
              <a:defRPr/>
            </a:pPr>
            <a:fld id="{C9284E96-6386-4C14-B2D7-D30E9C39DBC4}" type="slidenum">
              <a:rPr lang="bg-BG"/>
              <a:pPr>
                <a:defRPr/>
              </a:pPr>
              <a:t>‹#›</a:t>
            </a:fld>
            <a:endParaRPr lang="bg-B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bg-B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7" name="Date Placeholder 3"/>
          <p:cNvSpPr>
            <a:spLocks noGrp="1"/>
          </p:cNvSpPr>
          <p:nvPr>
            <p:ph type="dt" sz="half" idx="10"/>
          </p:nvPr>
        </p:nvSpPr>
        <p:spPr/>
        <p:txBody>
          <a:bodyPr/>
          <a:lstStyle>
            <a:lvl1pPr>
              <a:defRPr/>
            </a:lvl1pPr>
          </a:lstStyle>
          <a:p>
            <a:pPr>
              <a:defRPr/>
            </a:pPr>
            <a:fld id="{603658F8-2A47-4B24-B674-872110CBDD3A}" type="datetimeFigureOut">
              <a:rPr lang="bg-BG"/>
              <a:pPr>
                <a:defRPr/>
              </a:pPr>
              <a:t>02.10.2012 г.</a:t>
            </a:fld>
            <a:endParaRPr lang="bg-BG"/>
          </a:p>
        </p:txBody>
      </p:sp>
      <p:sp>
        <p:nvSpPr>
          <p:cNvPr id="8" name="Footer Placeholder 4"/>
          <p:cNvSpPr>
            <a:spLocks noGrp="1"/>
          </p:cNvSpPr>
          <p:nvPr>
            <p:ph type="ftr" sz="quarter" idx="11"/>
          </p:nvPr>
        </p:nvSpPr>
        <p:spPr/>
        <p:txBody>
          <a:bodyPr/>
          <a:lstStyle>
            <a:lvl1pPr>
              <a:defRPr/>
            </a:lvl1pPr>
          </a:lstStyle>
          <a:p>
            <a:pPr>
              <a:defRPr/>
            </a:pPr>
            <a:endParaRPr lang="bg-BG"/>
          </a:p>
        </p:txBody>
      </p:sp>
      <p:sp>
        <p:nvSpPr>
          <p:cNvPr id="9" name="Slide Number Placeholder 5"/>
          <p:cNvSpPr>
            <a:spLocks noGrp="1"/>
          </p:cNvSpPr>
          <p:nvPr>
            <p:ph type="sldNum" sz="quarter" idx="12"/>
          </p:nvPr>
        </p:nvSpPr>
        <p:spPr/>
        <p:txBody>
          <a:bodyPr/>
          <a:lstStyle>
            <a:lvl1pPr>
              <a:defRPr/>
            </a:lvl1pPr>
          </a:lstStyle>
          <a:p>
            <a:pPr>
              <a:defRPr/>
            </a:pPr>
            <a:fld id="{61DB369D-606F-435E-9017-7C8788479236}" type="slidenum">
              <a:rPr lang="bg-BG"/>
              <a:pPr>
                <a:defRPr/>
              </a:pPr>
              <a:t>‹#›</a:t>
            </a:fld>
            <a:endParaRPr lang="bg-B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Date Placeholder 3"/>
          <p:cNvSpPr>
            <a:spLocks noGrp="1"/>
          </p:cNvSpPr>
          <p:nvPr>
            <p:ph type="dt" sz="half" idx="10"/>
          </p:nvPr>
        </p:nvSpPr>
        <p:spPr/>
        <p:txBody>
          <a:bodyPr/>
          <a:lstStyle>
            <a:lvl1pPr>
              <a:defRPr/>
            </a:lvl1pPr>
          </a:lstStyle>
          <a:p>
            <a:pPr>
              <a:defRPr/>
            </a:pPr>
            <a:fld id="{E1B36C5E-9C34-470E-BC8D-2432584BFAE3}" type="datetimeFigureOut">
              <a:rPr lang="bg-BG"/>
              <a:pPr>
                <a:defRPr/>
              </a:pPr>
              <a:t>02.10.2012 г.</a:t>
            </a:fld>
            <a:endParaRPr lang="bg-BG"/>
          </a:p>
        </p:txBody>
      </p:sp>
      <p:sp>
        <p:nvSpPr>
          <p:cNvPr id="4" name="Footer Placeholder 4"/>
          <p:cNvSpPr>
            <a:spLocks noGrp="1"/>
          </p:cNvSpPr>
          <p:nvPr>
            <p:ph type="ftr" sz="quarter" idx="11"/>
          </p:nvPr>
        </p:nvSpPr>
        <p:spPr/>
        <p:txBody>
          <a:bodyPr/>
          <a:lstStyle>
            <a:lvl1pPr>
              <a:defRPr/>
            </a:lvl1pPr>
          </a:lstStyle>
          <a:p>
            <a:pPr>
              <a:defRPr/>
            </a:pPr>
            <a:endParaRPr lang="bg-BG"/>
          </a:p>
        </p:txBody>
      </p:sp>
      <p:sp>
        <p:nvSpPr>
          <p:cNvPr id="5" name="Slide Number Placeholder 5"/>
          <p:cNvSpPr>
            <a:spLocks noGrp="1"/>
          </p:cNvSpPr>
          <p:nvPr>
            <p:ph type="sldNum" sz="quarter" idx="12"/>
          </p:nvPr>
        </p:nvSpPr>
        <p:spPr/>
        <p:txBody>
          <a:bodyPr/>
          <a:lstStyle>
            <a:lvl1pPr>
              <a:defRPr/>
            </a:lvl1pPr>
          </a:lstStyle>
          <a:p>
            <a:pPr>
              <a:defRPr/>
            </a:pPr>
            <a:fld id="{2269465D-82D4-4CC2-8E62-2C792996D894}" type="slidenum">
              <a:rPr lang="bg-BG"/>
              <a:pPr>
                <a:defRPr/>
              </a:pPr>
              <a:t>‹#›</a:t>
            </a:fld>
            <a:endParaRPr lang="bg-B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340B164-09F7-46B4-A2E1-B4D3D995F9B7}" type="datetimeFigureOut">
              <a:rPr lang="bg-BG"/>
              <a:pPr>
                <a:defRPr/>
              </a:pPr>
              <a:t>02.10.2012 г.</a:t>
            </a:fld>
            <a:endParaRPr lang="bg-BG"/>
          </a:p>
        </p:txBody>
      </p:sp>
      <p:sp>
        <p:nvSpPr>
          <p:cNvPr id="3" name="Footer Placeholder 4"/>
          <p:cNvSpPr>
            <a:spLocks noGrp="1"/>
          </p:cNvSpPr>
          <p:nvPr>
            <p:ph type="ftr" sz="quarter" idx="11"/>
          </p:nvPr>
        </p:nvSpPr>
        <p:spPr/>
        <p:txBody>
          <a:bodyPr/>
          <a:lstStyle>
            <a:lvl1pPr>
              <a:defRPr/>
            </a:lvl1pPr>
          </a:lstStyle>
          <a:p>
            <a:pPr>
              <a:defRPr/>
            </a:pPr>
            <a:endParaRPr lang="bg-BG"/>
          </a:p>
        </p:txBody>
      </p:sp>
      <p:sp>
        <p:nvSpPr>
          <p:cNvPr id="4" name="Slide Number Placeholder 5"/>
          <p:cNvSpPr>
            <a:spLocks noGrp="1"/>
          </p:cNvSpPr>
          <p:nvPr>
            <p:ph type="sldNum" sz="quarter" idx="12"/>
          </p:nvPr>
        </p:nvSpPr>
        <p:spPr/>
        <p:txBody>
          <a:bodyPr/>
          <a:lstStyle>
            <a:lvl1pPr>
              <a:defRPr/>
            </a:lvl1pPr>
          </a:lstStyle>
          <a:p>
            <a:pPr>
              <a:defRPr/>
            </a:pPr>
            <a:fld id="{7F92B634-4861-47A0-8361-95A95184C01B}" type="slidenum">
              <a:rPr lang="bg-BG"/>
              <a:pPr>
                <a:defRPr/>
              </a:pPr>
              <a:t>‹#›</a:t>
            </a:fld>
            <a:endParaRPr lang="bg-B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bg-B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E6AA08F-600C-4E8A-9989-041CE92C3DFA}" type="datetimeFigureOut">
              <a:rPr lang="bg-BG"/>
              <a:pPr>
                <a:defRPr/>
              </a:pPr>
              <a:t>02.10.2012 г.</a:t>
            </a:fld>
            <a:endParaRPr lang="bg-BG"/>
          </a:p>
        </p:txBody>
      </p:sp>
      <p:sp>
        <p:nvSpPr>
          <p:cNvPr id="6" name="Footer Placeholder 4"/>
          <p:cNvSpPr>
            <a:spLocks noGrp="1"/>
          </p:cNvSpPr>
          <p:nvPr>
            <p:ph type="ftr" sz="quarter" idx="11"/>
          </p:nvPr>
        </p:nvSpPr>
        <p:spPr/>
        <p:txBody>
          <a:bodyPr/>
          <a:lstStyle>
            <a:lvl1pPr>
              <a:defRPr/>
            </a:lvl1pPr>
          </a:lstStyle>
          <a:p>
            <a:pPr>
              <a:defRPr/>
            </a:pPr>
            <a:endParaRPr lang="bg-BG"/>
          </a:p>
        </p:txBody>
      </p:sp>
      <p:sp>
        <p:nvSpPr>
          <p:cNvPr id="7" name="Slide Number Placeholder 5"/>
          <p:cNvSpPr>
            <a:spLocks noGrp="1"/>
          </p:cNvSpPr>
          <p:nvPr>
            <p:ph type="sldNum" sz="quarter" idx="12"/>
          </p:nvPr>
        </p:nvSpPr>
        <p:spPr/>
        <p:txBody>
          <a:bodyPr/>
          <a:lstStyle>
            <a:lvl1pPr>
              <a:defRPr/>
            </a:lvl1pPr>
          </a:lstStyle>
          <a:p>
            <a:pPr>
              <a:defRPr/>
            </a:pPr>
            <a:fld id="{BA341767-BD9A-4A43-B4D8-802F8ED25A31}" type="slidenum">
              <a:rPr lang="bg-BG"/>
              <a:pPr>
                <a:defRPr/>
              </a:pPr>
              <a:t>‹#›</a:t>
            </a:fld>
            <a:endParaRPr lang="bg-B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bg-BG"/>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bg-BG"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DE09AD0-DC59-4A1D-8D94-7CFCA25F6BCB}" type="datetimeFigureOut">
              <a:rPr lang="bg-BG"/>
              <a:pPr>
                <a:defRPr/>
              </a:pPr>
              <a:t>02.10.2012 г.</a:t>
            </a:fld>
            <a:endParaRPr lang="bg-BG"/>
          </a:p>
        </p:txBody>
      </p:sp>
      <p:sp>
        <p:nvSpPr>
          <p:cNvPr id="6" name="Footer Placeholder 4"/>
          <p:cNvSpPr>
            <a:spLocks noGrp="1"/>
          </p:cNvSpPr>
          <p:nvPr>
            <p:ph type="ftr" sz="quarter" idx="11"/>
          </p:nvPr>
        </p:nvSpPr>
        <p:spPr/>
        <p:txBody>
          <a:bodyPr/>
          <a:lstStyle>
            <a:lvl1pPr>
              <a:defRPr/>
            </a:lvl1pPr>
          </a:lstStyle>
          <a:p>
            <a:pPr>
              <a:defRPr/>
            </a:pPr>
            <a:endParaRPr lang="bg-BG"/>
          </a:p>
        </p:txBody>
      </p:sp>
      <p:sp>
        <p:nvSpPr>
          <p:cNvPr id="7" name="Slide Number Placeholder 5"/>
          <p:cNvSpPr>
            <a:spLocks noGrp="1"/>
          </p:cNvSpPr>
          <p:nvPr>
            <p:ph type="sldNum" sz="quarter" idx="12"/>
          </p:nvPr>
        </p:nvSpPr>
        <p:spPr/>
        <p:txBody>
          <a:bodyPr/>
          <a:lstStyle>
            <a:lvl1pPr>
              <a:defRPr/>
            </a:lvl1pPr>
          </a:lstStyle>
          <a:p>
            <a:pPr>
              <a:defRPr/>
            </a:pPr>
            <a:fld id="{8A27EC6B-F046-4C58-8DAA-DC662D537C62}" type="slidenum">
              <a:rPr lang="bg-BG"/>
              <a:pPr>
                <a:defRPr/>
              </a:pPr>
              <a:t>‹#›</a:t>
            </a:fld>
            <a:endParaRPr lang="bg-BG"/>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bg-BG"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87B3F08C-9D2B-4C00-8B64-67F71901FB7E}" type="datetimeFigureOut">
              <a:rPr lang="bg-BG"/>
              <a:pPr>
                <a:defRPr/>
              </a:pPr>
              <a:t>02.10.2012 г.</a:t>
            </a:fld>
            <a:endParaRPr lang="bg-BG"/>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bg-BG"/>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2F7310A-6956-462D-8069-65446F89AAE8}" type="slidenum">
              <a:rPr lang="bg-BG"/>
              <a:pPr>
                <a:defRPr/>
              </a:pPr>
              <a:t>‹#›</a:t>
            </a:fld>
            <a:endParaRPr lang="bg-BG"/>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jpeg"/><Relationship Id="rId5" Type="http://schemas.openxmlformats.org/officeDocument/2006/relationships/hyperlink" Target="http://www.mrrb.government.bg/" TargetMode="Externa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www.mrrb.government.bg/"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hyperlink" Target="http://www.mrrb.government.bg/"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hyperlink" Target="http://www.mrrb.government.bg/"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hyperlink" Target="http://www.mrrb.government.bg/"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hyperlink" Target="http://www.mrrb.government.bg/"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hyperlink" Target="http://www.mrrb.government.bg/"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hyperlink" Target="http://www.mrrb.government.bg/"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hyperlink" Target="http://www.mrrb.government.bg/"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jpeg"/></Relationships>
</file>

<file path=ppt/slides/_rels/slide18.xml.rels><?xml version="1.0" encoding="UTF-8" standalone="yes"?>
<Relationships xmlns="http://schemas.openxmlformats.org/package/2006/relationships"><Relationship Id="rId3" Type="http://schemas.openxmlformats.org/officeDocument/2006/relationships/hyperlink" Target="http://www.mrrb.government.bg/"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openxmlformats.org/officeDocument/2006/relationships/hyperlink" Target="http://www.mrrb.government.bg/"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hyperlink" Target="http://www.mrrb.government.bg/"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www.mrrb.government.bg/"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hyperlink" Target="http://www.mrrb.government.bg/"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2.png"/><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hyperlink" Target="http://www.mrrb.government.bg/"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hyperlink" Target="http://www.mrrb.government.bg/"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hyperlink" Target="http://www.mrrb.government.bg/"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hyperlink" Target="http://www.mrrb.government.bg/"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hyperlink" Target="http://www.mrrb.government.bg/"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hyperlink" Target="http://www.mrrb.government.bg/"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ChangeArrowheads="1"/>
          </p:cNvSpPr>
          <p:nvPr/>
        </p:nvSpPr>
        <p:spPr bwMode="auto">
          <a:xfrm>
            <a:off x="152400" y="1905000"/>
            <a:ext cx="8785225" cy="4826000"/>
          </a:xfrm>
          <a:prstGeom prst="rect">
            <a:avLst/>
          </a:prstGeom>
          <a:noFill/>
          <a:ln w="9525">
            <a:noFill/>
            <a:miter lim="800000"/>
            <a:headEnd/>
            <a:tailEnd/>
          </a:ln>
        </p:spPr>
        <p:txBody>
          <a:bodyPr/>
          <a:lstStyle/>
          <a:p>
            <a:pPr algn="ctr">
              <a:lnSpc>
                <a:spcPct val="80000"/>
              </a:lnSpc>
              <a:spcBef>
                <a:spcPct val="20000"/>
              </a:spcBef>
              <a:buFont typeface="Arial" charset="0"/>
              <a:buNone/>
            </a:pPr>
            <a:endParaRPr lang="bg-BG" sz="300">
              <a:latin typeface="Calibri" pitchFamily="34" charset="0"/>
            </a:endParaRPr>
          </a:p>
          <a:p>
            <a:pPr algn="ctr">
              <a:lnSpc>
                <a:spcPct val="80000"/>
              </a:lnSpc>
              <a:spcBef>
                <a:spcPct val="20000"/>
              </a:spcBef>
              <a:buFont typeface="Arial" charset="0"/>
              <a:buNone/>
            </a:pPr>
            <a:endParaRPr lang="en-US" sz="600" b="1">
              <a:solidFill>
                <a:srgbClr val="336699"/>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spcBef>
                <a:spcPct val="20000"/>
              </a:spcBef>
              <a:buFont typeface="Arial" charset="0"/>
              <a:buNone/>
            </a:pPr>
            <a:endParaRPr lang="en-US" sz="200">
              <a:solidFill>
                <a:srgbClr val="336699"/>
              </a:solidFill>
              <a:latin typeface="Calibri" pitchFamily="34" charset="0"/>
              <a:hlinkClick r:id="rId5"/>
            </a:endParaRPr>
          </a:p>
        </p:txBody>
      </p:sp>
      <p:pic>
        <p:nvPicPr>
          <p:cNvPr id="15362" name="Picture 4"/>
          <p:cNvPicPr>
            <a:picLocks noChangeAspect="1" noChangeArrowheads="1"/>
          </p:cNvPicPr>
          <p:nvPr/>
        </p:nvPicPr>
        <p:blipFill>
          <a:blip r:embed="rId6"/>
          <a:srcRect/>
          <a:stretch>
            <a:fillRect/>
          </a:stretch>
        </p:blipFill>
        <p:spPr bwMode="auto">
          <a:xfrm>
            <a:off x="0" y="0"/>
            <a:ext cx="9144000" cy="1916113"/>
          </a:xfrm>
          <a:prstGeom prst="rect">
            <a:avLst/>
          </a:prstGeom>
          <a:noFill/>
          <a:ln w="9525">
            <a:noFill/>
            <a:miter lim="800000"/>
            <a:headEnd/>
            <a:tailEnd/>
          </a:ln>
        </p:spPr>
      </p:pic>
      <p:sp>
        <p:nvSpPr>
          <p:cNvPr id="15363" name="spreker"/>
          <p:cNvSpPr txBox="1">
            <a:spLocks noChangeArrowheads="1"/>
          </p:cNvSpPr>
          <p:nvPr>
            <p:custDataLst>
              <p:tags r:id="rId1"/>
            </p:custDataLst>
          </p:nvPr>
        </p:nvSpPr>
        <p:spPr bwMode="auto">
          <a:xfrm>
            <a:off x="700088" y="4311650"/>
            <a:ext cx="6948487" cy="709613"/>
          </a:xfrm>
          <a:prstGeom prst="rect">
            <a:avLst/>
          </a:prstGeom>
          <a:noFill/>
          <a:ln w="9525">
            <a:noFill/>
            <a:miter lim="800000"/>
            <a:headEnd/>
            <a:tailEnd/>
          </a:ln>
        </p:spPr>
        <p:txBody>
          <a:bodyPr lIns="0" tIns="0" rIns="0" bIns="0"/>
          <a:lstStyle/>
          <a:p>
            <a:pPr>
              <a:lnSpc>
                <a:spcPct val="300000"/>
              </a:lnSpc>
            </a:pPr>
            <a:r>
              <a:rPr lang="bg-BG"/>
              <a:t>Трето заседание на Тематичната работна група </a:t>
            </a:r>
          </a:p>
          <a:p>
            <a:pPr>
              <a:lnSpc>
                <a:spcPct val="300000"/>
              </a:lnSpc>
            </a:pPr>
            <a:r>
              <a:rPr lang="bg-BG" sz="1400" i="1"/>
              <a:t>София</a:t>
            </a:r>
            <a:r>
              <a:rPr lang="en-US" sz="1400" i="1"/>
              <a:t>, </a:t>
            </a:r>
            <a:r>
              <a:rPr lang="bg-BG" sz="1400" i="1"/>
              <a:t>28 септември</a:t>
            </a:r>
            <a:r>
              <a:rPr lang="en-US" sz="1400" i="1"/>
              <a:t> 201</a:t>
            </a:r>
            <a:r>
              <a:rPr lang="bg-BG" sz="1400" i="1"/>
              <a:t>2</a:t>
            </a:r>
            <a:endParaRPr lang="en-GB" sz="1400" i="1"/>
          </a:p>
        </p:txBody>
      </p:sp>
      <p:sp>
        <p:nvSpPr>
          <p:cNvPr id="7" name="center-title"/>
          <p:cNvSpPr txBox="1">
            <a:spLocks noChangeArrowheads="1"/>
          </p:cNvSpPr>
          <p:nvPr>
            <p:custDataLst>
              <p:tags r:id="rId2"/>
            </p:custDataLst>
          </p:nvPr>
        </p:nvSpPr>
        <p:spPr>
          <a:xfrm>
            <a:off x="817563" y="2241550"/>
            <a:ext cx="7531100" cy="1328738"/>
          </a:xfrm>
          <a:prstGeom prst="rect">
            <a:avLst/>
          </a:prstGeom>
          <a:ln/>
        </p:spPr>
        <p:txBody>
          <a:bodyPr/>
          <a:lstStyle/>
          <a:p>
            <a:pPr algn="ctr">
              <a:defRPr/>
            </a:pPr>
            <a:r>
              <a:rPr lang="bg-BG" sz="2400" b="1" dirty="0">
                <a:effectLst>
                  <a:outerShdw blurRad="50800" dist="38100" algn="tr" rotWithShape="0">
                    <a:prstClr val="black">
                      <a:alpha val="40000"/>
                    </a:prstClr>
                  </a:outerShdw>
                </a:effectLst>
              </a:rPr>
              <a:t>Предварителна </a:t>
            </a:r>
            <a:r>
              <a:rPr lang="bg-BG" sz="2400" b="1" dirty="0">
                <a:effectLst>
                  <a:outerShdw blurRad="50800" dist="38100" algn="tr" rotWithShape="0">
                    <a:prstClr val="black">
                      <a:alpha val="40000"/>
                    </a:prstClr>
                  </a:outerShdw>
                </a:effectLst>
              </a:rPr>
              <a:t>оценка на </a:t>
            </a:r>
            <a:r>
              <a:rPr lang="bg-BG" sz="2400" b="1" dirty="0">
                <a:effectLst>
                  <a:outerShdw blurRad="50800" dist="38100" algn="tr" rotWithShape="0">
                    <a:prstClr val="black">
                      <a:alpha val="40000"/>
                    </a:prstClr>
                  </a:outerShdw>
                </a:effectLst>
              </a:rPr>
              <a:t>Оперативна </a:t>
            </a:r>
            <a:r>
              <a:rPr lang="bg-BG" sz="2400" b="1" dirty="0">
                <a:effectLst>
                  <a:outerShdw blurRad="50800" dist="38100" algn="tr" rotWithShape="0">
                    <a:prstClr val="black">
                      <a:alpha val="40000"/>
                    </a:prstClr>
                  </a:outerShdw>
                </a:effectLst>
              </a:rPr>
              <a:t>програма за регионално развитие за програмния период 2014-2020 г.</a:t>
            </a:r>
            <a:r>
              <a:rPr lang="bg-BG" sz="2000" dirty="0">
                <a:latin typeface="Arial" pitchFamily="34" charset="0"/>
                <a:ea typeface="+mj-ea"/>
                <a:cs typeface="Arial" pitchFamily="34" charset="0"/>
              </a:rPr>
              <a:t/>
            </a:r>
            <a:br>
              <a:rPr lang="bg-BG" sz="2000" dirty="0">
                <a:latin typeface="Arial" pitchFamily="34" charset="0"/>
                <a:ea typeface="+mj-ea"/>
                <a:cs typeface="Arial" pitchFamily="34" charset="0"/>
              </a:rPr>
            </a:br>
            <a:r>
              <a:rPr lang="bg-BG" sz="2000" dirty="0">
                <a:latin typeface="Arial" pitchFamily="34" charset="0"/>
                <a:ea typeface="+mj-ea"/>
                <a:cs typeface="Arial" pitchFamily="34" charset="0"/>
              </a:rPr>
              <a:t/>
            </a:r>
            <a:br>
              <a:rPr lang="bg-BG" sz="2000" dirty="0">
                <a:latin typeface="Arial" pitchFamily="34" charset="0"/>
                <a:ea typeface="+mj-ea"/>
                <a:cs typeface="Arial" pitchFamily="34" charset="0"/>
              </a:rPr>
            </a:br>
            <a:r>
              <a:rPr lang="bg-BG" dirty="0">
                <a:latin typeface="Arial" pitchFamily="34" charset="0"/>
                <a:ea typeface="+mj-ea"/>
                <a:cs typeface="Arial" pitchFamily="34" charset="0"/>
              </a:rPr>
              <a:t>(ключови елементи на съгласуваността и системата от индикатори</a:t>
            </a:r>
            <a:r>
              <a:rPr lang="bg-BG" sz="2000" dirty="0">
                <a:latin typeface="Arial" pitchFamily="34" charset="0"/>
                <a:ea typeface="+mj-ea"/>
                <a:cs typeface="Arial" pitchFamily="34" charset="0"/>
              </a:rPr>
              <a:t>)</a:t>
            </a:r>
            <a:endParaRPr lang="en-GB" sz="3600" dirty="0">
              <a:latin typeface="Arial" pitchFamily="34" charset="0"/>
              <a:ea typeface="+mj-ea"/>
              <a:cs typeface="Arial" pitchFamily="34" charset="0"/>
            </a:endParaRPr>
          </a:p>
        </p:txBody>
      </p:sp>
      <p:pic>
        <p:nvPicPr>
          <p:cNvPr id="15365" name="Picture 4"/>
          <p:cNvPicPr>
            <a:picLocks noChangeAspect="1" noChangeArrowheads="1"/>
          </p:cNvPicPr>
          <p:nvPr/>
        </p:nvPicPr>
        <p:blipFill>
          <a:blip r:embed="rId7"/>
          <a:srcRect/>
          <a:stretch>
            <a:fillRect/>
          </a:stretch>
        </p:blipFill>
        <p:spPr bwMode="auto">
          <a:xfrm>
            <a:off x="685800" y="5905500"/>
            <a:ext cx="1054100" cy="525463"/>
          </a:xfrm>
          <a:prstGeom prst="rect">
            <a:avLst/>
          </a:prstGeom>
          <a:solidFill>
            <a:srgbClr val="FFFFFF"/>
          </a:solid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ChangeArrowheads="1"/>
          </p:cNvSpPr>
          <p:nvPr/>
        </p:nvSpPr>
        <p:spPr bwMode="auto">
          <a:xfrm>
            <a:off x="152400" y="1905000"/>
            <a:ext cx="8785225" cy="4826000"/>
          </a:xfrm>
          <a:prstGeom prst="rect">
            <a:avLst/>
          </a:prstGeom>
          <a:noFill/>
          <a:ln w="9525">
            <a:noFill/>
            <a:miter lim="800000"/>
            <a:headEnd/>
            <a:tailEnd/>
          </a:ln>
        </p:spPr>
        <p:txBody>
          <a:bodyPr/>
          <a:lstStyle/>
          <a:p>
            <a:pPr algn="ctr">
              <a:lnSpc>
                <a:spcPct val="80000"/>
              </a:lnSpc>
              <a:spcBef>
                <a:spcPct val="20000"/>
              </a:spcBef>
              <a:buFont typeface="Arial" charset="0"/>
              <a:buNone/>
            </a:pPr>
            <a:endParaRPr lang="bg-BG" sz="300">
              <a:latin typeface="Calibri" pitchFamily="34" charset="0"/>
            </a:endParaRPr>
          </a:p>
          <a:p>
            <a:pPr algn="ctr">
              <a:lnSpc>
                <a:spcPct val="80000"/>
              </a:lnSpc>
              <a:spcBef>
                <a:spcPct val="20000"/>
              </a:spcBef>
              <a:buFont typeface="Arial" charset="0"/>
              <a:buNone/>
            </a:pPr>
            <a:endParaRPr lang="en-US" sz="600" b="1">
              <a:solidFill>
                <a:srgbClr val="336699"/>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spcBef>
                <a:spcPct val="20000"/>
              </a:spcBef>
              <a:buFont typeface="Arial" charset="0"/>
              <a:buNone/>
            </a:pPr>
            <a:endParaRPr lang="en-US" sz="200">
              <a:solidFill>
                <a:srgbClr val="336699"/>
              </a:solidFill>
              <a:latin typeface="Calibri" pitchFamily="34" charset="0"/>
              <a:hlinkClick r:id="rId3"/>
            </a:endParaRPr>
          </a:p>
        </p:txBody>
      </p:sp>
      <p:sp>
        <p:nvSpPr>
          <p:cNvPr id="33794" name="Rectangle 3"/>
          <p:cNvSpPr>
            <a:spLocks noChangeArrowheads="1"/>
          </p:cNvSpPr>
          <p:nvPr/>
        </p:nvSpPr>
        <p:spPr bwMode="auto">
          <a:xfrm>
            <a:off x="228600" y="2133600"/>
            <a:ext cx="8496300" cy="4616450"/>
          </a:xfrm>
          <a:prstGeom prst="rect">
            <a:avLst/>
          </a:prstGeom>
          <a:noFill/>
          <a:ln w="9525">
            <a:noFill/>
            <a:miter lim="800000"/>
            <a:headEnd/>
            <a:tailEnd/>
          </a:ln>
        </p:spPr>
        <p:txBody>
          <a:bodyPr/>
          <a:lstStyle/>
          <a:p>
            <a:pPr algn="just">
              <a:lnSpc>
                <a:spcPct val="120000"/>
              </a:lnSpc>
              <a:spcBef>
                <a:spcPct val="20000"/>
              </a:spcBef>
              <a:spcAft>
                <a:spcPct val="20000"/>
              </a:spcAft>
              <a:buClr>
                <a:srgbClr val="000000"/>
              </a:buClr>
              <a:buFont typeface="Wingdings" pitchFamily="2" charset="2"/>
              <a:buChar char="q"/>
            </a:pPr>
            <a:r>
              <a:rPr lang="bg-BG" sz="2000">
                <a:solidFill>
                  <a:srgbClr val="000000"/>
                </a:solidFill>
              </a:rPr>
              <a:t> Задълбочен преглед от страна на УО на редица европейски и национални документи + Договора за партньорство</a:t>
            </a:r>
          </a:p>
          <a:p>
            <a:pPr algn="just">
              <a:lnSpc>
                <a:spcPct val="120000"/>
              </a:lnSpc>
              <a:spcBef>
                <a:spcPct val="20000"/>
              </a:spcBef>
              <a:spcAft>
                <a:spcPct val="20000"/>
              </a:spcAft>
              <a:buClr>
                <a:srgbClr val="000000"/>
              </a:buClr>
              <a:buFont typeface="Wingdings" pitchFamily="2" charset="2"/>
              <a:buChar char="q"/>
            </a:pPr>
            <a:r>
              <a:rPr lang="bg-BG" sz="2000">
                <a:solidFill>
                  <a:srgbClr val="000000"/>
                </a:solidFill>
              </a:rPr>
              <a:t> Обосновка за включването на специфични дейности – на базата на нужди (</a:t>
            </a:r>
            <a:r>
              <a:rPr lang="en-GB" sz="2000">
                <a:solidFill>
                  <a:srgbClr val="000000"/>
                </a:solidFill>
              </a:rPr>
              <a:t>2.1 </a:t>
            </a:r>
            <a:r>
              <a:rPr lang="bg-BG" sz="2000">
                <a:solidFill>
                  <a:srgbClr val="000000"/>
                </a:solidFill>
              </a:rPr>
              <a:t>Нужди) и цели (някои дейности имат многопосочни цели)</a:t>
            </a:r>
          </a:p>
          <a:p>
            <a:pPr lvl="1" algn="just">
              <a:lnSpc>
                <a:spcPct val="120000"/>
              </a:lnSpc>
              <a:spcBef>
                <a:spcPct val="20000"/>
              </a:spcBef>
              <a:spcAft>
                <a:spcPct val="20000"/>
              </a:spcAft>
              <a:buClr>
                <a:srgbClr val="000000"/>
              </a:buClr>
              <a:buFont typeface="Wingdings" pitchFamily="2" charset="2"/>
              <a:buChar char="q"/>
            </a:pPr>
            <a:r>
              <a:rPr lang="bg-BG">
                <a:solidFill>
                  <a:srgbClr val="000000"/>
                </a:solidFill>
              </a:rPr>
              <a:t> </a:t>
            </a:r>
            <a:r>
              <a:rPr lang="bg-BG" sz="1600">
                <a:solidFill>
                  <a:srgbClr val="000000"/>
                </a:solidFill>
              </a:rPr>
              <a:t>специален акцент върху обосновката на връзката на някои подприоритети с Тематична цел 6 – опазване на околната среда</a:t>
            </a:r>
            <a:endParaRPr lang="bg-BG">
              <a:solidFill>
                <a:srgbClr val="000000"/>
              </a:solidFill>
            </a:endParaRPr>
          </a:p>
          <a:p>
            <a:pPr algn="just">
              <a:lnSpc>
                <a:spcPct val="120000"/>
              </a:lnSpc>
              <a:spcBef>
                <a:spcPct val="20000"/>
              </a:spcBef>
              <a:spcAft>
                <a:spcPct val="20000"/>
              </a:spcAft>
              <a:buClr>
                <a:srgbClr val="000000"/>
              </a:buClr>
              <a:buFont typeface="Wingdings" pitchFamily="2" charset="2"/>
              <a:buChar char="q"/>
            </a:pPr>
            <a:r>
              <a:rPr lang="bg-BG" sz="2000">
                <a:solidFill>
                  <a:srgbClr val="000000"/>
                </a:solidFill>
              </a:rPr>
              <a:t> Обосновка за невключването на специфични дейности (за най-релевантните документи като НСРР)</a:t>
            </a:r>
          </a:p>
          <a:p>
            <a:pPr lvl="1" algn="just">
              <a:lnSpc>
                <a:spcPct val="120000"/>
              </a:lnSpc>
              <a:spcBef>
                <a:spcPct val="20000"/>
              </a:spcBef>
              <a:spcAft>
                <a:spcPct val="20000"/>
              </a:spcAft>
              <a:buClr>
                <a:srgbClr val="000000"/>
              </a:buClr>
              <a:buFont typeface="Wingdings" pitchFamily="2" charset="2"/>
              <a:buChar char="q"/>
            </a:pPr>
            <a:endParaRPr lang="bg-BG" sz="2400">
              <a:solidFill>
                <a:srgbClr val="000000"/>
              </a:solidFill>
            </a:endParaRPr>
          </a:p>
          <a:p>
            <a:pPr algn="just">
              <a:lnSpc>
                <a:spcPct val="120000"/>
              </a:lnSpc>
              <a:spcBef>
                <a:spcPct val="20000"/>
              </a:spcBef>
              <a:spcAft>
                <a:spcPct val="20000"/>
              </a:spcAft>
              <a:buClr>
                <a:srgbClr val="000000"/>
              </a:buClr>
              <a:buFont typeface="Wingdings" pitchFamily="2" charset="2"/>
              <a:buChar char="q"/>
            </a:pPr>
            <a:endParaRPr lang="bg-BG" sz="3600"/>
          </a:p>
        </p:txBody>
      </p:sp>
      <p:pic>
        <p:nvPicPr>
          <p:cNvPr id="33795" name="Picture 4"/>
          <p:cNvPicPr>
            <a:picLocks noChangeAspect="1" noChangeArrowheads="1"/>
          </p:cNvPicPr>
          <p:nvPr/>
        </p:nvPicPr>
        <p:blipFill>
          <a:blip r:embed="rId4"/>
          <a:srcRect/>
          <a:stretch>
            <a:fillRect/>
          </a:stretch>
        </p:blipFill>
        <p:spPr bwMode="auto">
          <a:xfrm>
            <a:off x="0" y="0"/>
            <a:ext cx="9144000" cy="1916113"/>
          </a:xfrm>
          <a:prstGeom prst="rect">
            <a:avLst/>
          </a:prstGeom>
          <a:noFill/>
          <a:ln w="9525">
            <a:noFill/>
            <a:miter lim="800000"/>
            <a:headEnd/>
            <a:tailEnd/>
          </a:ln>
        </p:spPr>
      </p:pic>
      <p:sp>
        <p:nvSpPr>
          <p:cNvPr id="33796" name="Rectangle 5"/>
          <p:cNvSpPr>
            <a:spLocks noChangeArrowheads="1"/>
          </p:cNvSpPr>
          <p:nvPr/>
        </p:nvSpPr>
        <p:spPr bwMode="auto">
          <a:xfrm>
            <a:off x="1295400" y="1600200"/>
            <a:ext cx="6705600" cy="533400"/>
          </a:xfrm>
          <a:prstGeom prst="rect">
            <a:avLst/>
          </a:prstGeom>
          <a:noFill/>
          <a:ln w="9525">
            <a:noFill/>
            <a:miter lim="800000"/>
            <a:headEnd/>
            <a:tailEnd/>
          </a:ln>
        </p:spPr>
        <p:txBody>
          <a:bodyPr anchor="ctr"/>
          <a:lstStyle/>
          <a:p>
            <a:pPr algn="ctr"/>
            <a:r>
              <a:rPr lang="bg-BG" sz="2000" b="1">
                <a:solidFill>
                  <a:srgbClr val="A50021"/>
                </a:solidFill>
              </a:rPr>
              <a:t>Какво следва?</a:t>
            </a:r>
          </a:p>
        </p:txBody>
      </p:sp>
      <p:pic>
        <p:nvPicPr>
          <p:cNvPr id="33797" name="Picture 4"/>
          <p:cNvPicPr>
            <a:picLocks noChangeAspect="1" noChangeArrowheads="1"/>
          </p:cNvPicPr>
          <p:nvPr/>
        </p:nvPicPr>
        <p:blipFill>
          <a:blip r:embed="rId5"/>
          <a:srcRect/>
          <a:stretch>
            <a:fillRect/>
          </a:stretch>
        </p:blipFill>
        <p:spPr bwMode="auto">
          <a:xfrm>
            <a:off x="7848600" y="6172200"/>
            <a:ext cx="1054100" cy="525463"/>
          </a:xfrm>
          <a:prstGeom prst="rect">
            <a:avLst/>
          </a:prstGeom>
          <a:solidFill>
            <a:srgbClr val="FFFFFF"/>
          </a:solid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ChangeArrowheads="1"/>
          </p:cNvSpPr>
          <p:nvPr/>
        </p:nvSpPr>
        <p:spPr bwMode="auto">
          <a:xfrm>
            <a:off x="152400" y="1905000"/>
            <a:ext cx="8785225" cy="4826000"/>
          </a:xfrm>
          <a:prstGeom prst="rect">
            <a:avLst/>
          </a:prstGeom>
          <a:noFill/>
          <a:ln w="9525">
            <a:noFill/>
            <a:miter lim="800000"/>
            <a:headEnd/>
            <a:tailEnd/>
          </a:ln>
        </p:spPr>
        <p:txBody>
          <a:bodyPr/>
          <a:lstStyle/>
          <a:p>
            <a:pPr algn="ctr">
              <a:lnSpc>
                <a:spcPct val="80000"/>
              </a:lnSpc>
              <a:spcBef>
                <a:spcPct val="20000"/>
              </a:spcBef>
              <a:buFont typeface="Arial" charset="0"/>
              <a:buNone/>
            </a:pPr>
            <a:endParaRPr lang="bg-BG" sz="300">
              <a:latin typeface="Calibri" pitchFamily="34" charset="0"/>
            </a:endParaRPr>
          </a:p>
          <a:p>
            <a:pPr algn="ctr">
              <a:lnSpc>
                <a:spcPct val="80000"/>
              </a:lnSpc>
              <a:spcBef>
                <a:spcPct val="20000"/>
              </a:spcBef>
              <a:buFont typeface="Arial" charset="0"/>
              <a:buNone/>
            </a:pPr>
            <a:endParaRPr lang="en-US" sz="600" b="1">
              <a:solidFill>
                <a:srgbClr val="336699"/>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spcBef>
                <a:spcPct val="20000"/>
              </a:spcBef>
              <a:buFont typeface="Arial" charset="0"/>
              <a:buNone/>
            </a:pPr>
            <a:endParaRPr lang="en-US" sz="200">
              <a:solidFill>
                <a:srgbClr val="336699"/>
              </a:solidFill>
              <a:latin typeface="Calibri" pitchFamily="34" charset="0"/>
              <a:hlinkClick r:id="rId3"/>
            </a:endParaRPr>
          </a:p>
        </p:txBody>
      </p:sp>
      <p:pic>
        <p:nvPicPr>
          <p:cNvPr id="35842" name="Picture 4"/>
          <p:cNvPicPr>
            <a:picLocks noChangeAspect="1" noChangeArrowheads="1"/>
          </p:cNvPicPr>
          <p:nvPr/>
        </p:nvPicPr>
        <p:blipFill>
          <a:blip r:embed="rId4"/>
          <a:srcRect/>
          <a:stretch>
            <a:fillRect/>
          </a:stretch>
        </p:blipFill>
        <p:spPr bwMode="auto">
          <a:xfrm>
            <a:off x="0" y="0"/>
            <a:ext cx="9144000" cy="1916113"/>
          </a:xfrm>
          <a:prstGeom prst="rect">
            <a:avLst/>
          </a:prstGeom>
          <a:noFill/>
          <a:ln w="9525">
            <a:noFill/>
            <a:miter lim="800000"/>
            <a:headEnd/>
            <a:tailEnd/>
          </a:ln>
        </p:spPr>
      </p:pic>
      <p:sp>
        <p:nvSpPr>
          <p:cNvPr id="35843" name="Rectangle 5"/>
          <p:cNvSpPr>
            <a:spLocks noChangeArrowheads="1"/>
          </p:cNvSpPr>
          <p:nvPr/>
        </p:nvSpPr>
        <p:spPr bwMode="auto">
          <a:xfrm>
            <a:off x="1295400" y="1447800"/>
            <a:ext cx="6705600" cy="533400"/>
          </a:xfrm>
          <a:prstGeom prst="rect">
            <a:avLst/>
          </a:prstGeom>
          <a:noFill/>
          <a:ln w="9525">
            <a:noFill/>
            <a:miter lim="800000"/>
            <a:headEnd/>
            <a:tailEnd/>
          </a:ln>
        </p:spPr>
        <p:txBody>
          <a:bodyPr anchor="ctr"/>
          <a:lstStyle/>
          <a:p>
            <a:pPr algn="ctr"/>
            <a:r>
              <a:rPr lang="bg-BG" sz="2000" b="1">
                <a:solidFill>
                  <a:srgbClr val="A50021"/>
                </a:solidFill>
              </a:rPr>
              <a:t>Новите елементи в системата от индикатори</a:t>
            </a:r>
          </a:p>
        </p:txBody>
      </p:sp>
      <p:pic>
        <p:nvPicPr>
          <p:cNvPr id="35844" name="Picture 4"/>
          <p:cNvPicPr>
            <a:picLocks noChangeAspect="1" noChangeArrowheads="1"/>
          </p:cNvPicPr>
          <p:nvPr/>
        </p:nvPicPr>
        <p:blipFill>
          <a:blip r:embed="rId5"/>
          <a:srcRect/>
          <a:stretch>
            <a:fillRect/>
          </a:stretch>
        </p:blipFill>
        <p:spPr bwMode="auto">
          <a:xfrm>
            <a:off x="7848600" y="6172200"/>
            <a:ext cx="1054100" cy="525463"/>
          </a:xfrm>
          <a:prstGeom prst="rect">
            <a:avLst/>
          </a:prstGeom>
          <a:solidFill>
            <a:srgbClr val="FFFFFF"/>
          </a:solidFill>
          <a:ln w="9525">
            <a:noFill/>
            <a:miter lim="800000"/>
            <a:headEnd/>
            <a:tailEnd/>
          </a:ln>
        </p:spPr>
      </p:pic>
      <p:pic>
        <p:nvPicPr>
          <p:cNvPr id="35845" name="Picture 2"/>
          <p:cNvPicPr>
            <a:picLocks noChangeAspect="1" noChangeArrowheads="1"/>
          </p:cNvPicPr>
          <p:nvPr/>
        </p:nvPicPr>
        <p:blipFill>
          <a:blip r:embed="rId6"/>
          <a:srcRect/>
          <a:stretch>
            <a:fillRect/>
          </a:stretch>
        </p:blipFill>
        <p:spPr bwMode="auto">
          <a:xfrm>
            <a:off x="914400" y="1981200"/>
            <a:ext cx="7467600" cy="42751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ChangeArrowheads="1"/>
          </p:cNvSpPr>
          <p:nvPr/>
        </p:nvSpPr>
        <p:spPr bwMode="auto">
          <a:xfrm>
            <a:off x="152400" y="1905000"/>
            <a:ext cx="8785225" cy="4826000"/>
          </a:xfrm>
          <a:prstGeom prst="rect">
            <a:avLst/>
          </a:prstGeom>
          <a:noFill/>
          <a:ln w="9525">
            <a:noFill/>
            <a:miter lim="800000"/>
            <a:headEnd/>
            <a:tailEnd/>
          </a:ln>
        </p:spPr>
        <p:txBody>
          <a:bodyPr/>
          <a:lstStyle/>
          <a:p>
            <a:pPr algn="ctr">
              <a:lnSpc>
                <a:spcPct val="80000"/>
              </a:lnSpc>
              <a:spcBef>
                <a:spcPct val="20000"/>
              </a:spcBef>
              <a:buFont typeface="Arial" charset="0"/>
              <a:buNone/>
            </a:pPr>
            <a:endParaRPr lang="bg-BG" sz="300">
              <a:latin typeface="Calibri" pitchFamily="34" charset="0"/>
            </a:endParaRPr>
          </a:p>
          <a:p>
            <a:pPr algn="ctr">
              <a:lnSpc>
                <a:spcPct val="80000"/>
              </a:lnSpc>
              <a:spcBef>
                <a:spcPct val="20000"/>
              </a:spcBef>
              <a:buFont typeface="Arial" charset="0"/>
              <a:buNone/>
            </a:pPr>
            <a:endParaRPr lang="en-US" sz="600" b="1">
              <a:solidFill>
                <a:srgbClr val="336699"/>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spcBef>
                <a:spcPct val="20000"/>
              </a:spcBef>
              <a:buFont typeface="Arial" charset="0"/>
              <a:buNone/>
            </a:pPr>
            <a:endParaRPr lang="en-US" sz="200">
              <a:solidFill>
                <a:srgbClr val="336699"/>
              </a:solidFill>
              <a:latin typeface="Calibri" pitchFamily="34" charset="0"/>
              <a:hlinkClick r:id="rId3"/>
            </a:endParaRPr>
          </a:p>
        </p:txBody>
      </p:sp>
      <p:sp>
        <p:nvSpPr>
          <p:cNvPr id="3075" name="Rectangle 3"/>
          <p:cNvSpPr>
            <a:spLocks noChangeArrowheads="1"/>
          </p:cNvSpPr>
          <p:nvPr/>
        </p:nvSpPr>
        <p:spPr bwMode="auto">
          <a:xfrm>
            <a:off x="228600" y="2133600"/>
            <a:ext cx="8496300" cy="4616450"/>
          </a:xfrm>
          <a:prstGeom prst="rect">
            <a:avLst/>
          </a:prstGeom>
          <a:noFill/>
          <a:ln w="9525">
            <a:noFill/>
            <a:miter lim="800000"/>
            <a:headEnd/>
            <a:tailEnd/>
          </a:ln>
        </p:spPr>
        <p:txBody>
          <a:bodyPr/>
          <a:lstStyle/>
          <a:p>
            <a:pPr algn="just">
              <a:lnSpc>
                <a:spcPct val="120000"/>
              </a:lnSpc>
              <a:spcBef>
                <a:spcPct val="20000"/>
              </a:spcBef>
              <a:spcAft>
                <a:spcPct val="20000"/>
              </a:spcAft>
              <a:buClr>
                <a:srgbClr val="000000"/>
              </a:buClr>
              <a:buFont typeface="Wingdings" pitchFamily="2" charset="2"/>
              <a:buChar char="q"/>
            </a:pPr>
            <a:r>
              <a:rPr lang="bg-BG" sz="2000">
                <a:solidFill>
                  <a:srgbClr val="000000"/>
                </a:solidFill>
              </a:rPr>
              <a:t> </a:t>
            </a:r>
            <a:r>
              <a:rPr lang="bg-BG" sz="2400"/>
              <a:t>Ако се изисква концентрация на средствата/целите – трябва да има концентрация и на индикаторите</a:t>
            </a:r>
          </a:p>
          <a:p>
            <a:pPr algn="just">
              <a:lnSpc>
                <a:spcPct val="120000"/>
              </a:lnSpc>
              <a:spcBef>
                <a:spcPct val="20000"/>
              </a:spcBef>
              <a:spcAft>
                <a:spcPct val="20000"/>
              </a:spcAft>
              <a:buClr>
                <a:srgbClr val="000000"/>
              </a:buClr>
              <a:buFont typeface="Wingdings" pitchFamily="2" charset="2"/>
              <a:buChar char="q"/>
            </a:pPr>
            <a:r>
              <a:rPr lang="bg-BG" sz="2400">
                <a:solidFill>
                  <a:srgbClr val="000000"/>
                </a:solidFill>
              </a:rPr>
              <a:t> Какво искаме да променим? (фокус върху резултатите)</a:t>
            </a:r>
          </a:p>
          <a:p>
            <a:pPr algn="just">
              <a:lnSpc>
                <a:spcPct val="120000"/>
              </a:lnSpc>
              <a:spcBef>
                <a:spcPct val="20000"/>
              </a:spcBef>
              <a:spcAft>
                <a:spcPct val="20000"/>
              </a:spcAft>
              <a:buClr>
                <a:srgbClr val="000000"/>
              </a:buClr>
            </a:pPr>
            <a:r>
              <a:rPr lang="bg-BG" sz="2400"/>
              <a:t>	Програма, която има ясни цели </a:t>
            </a:r>
          </a:p>
          <a:p>
            <a:pPr algn="just">
              <a:lnSpc>
                <a:spcPct val="120000"/>
              </a:lnSpc>
              <a:spcBef>
                <a:spcPct val="20000"/>
              </a:spcBef>
              <a:spcAft>
                <a:spcPct val="20000"/>
              </a:spcAft>
              <a:buClr>
                <a:srgbClr val="000000"/>
              </a:buClr>
            </a:pPr>
            <a:r>
              <a:rPr lang="bg-BG" sz="2400"/>
              <a:t>	Програма, която има добра система от индикатори</a:t>
            </a:r>
            <a:endParaRPr lang="bg-BG" sz="2400">
              <a:solidFill>
                <a:srgbClr val="000000"/>
              </a:solidFill>
            </a:endParaRPr>
          </a:p>
          <a:p>
            <a:pPr algn="just">
              <a:lnSpc>
                <a:spcPct val="120000"/>
              </a:lnSpc>
              <a:spcBef>
                <a:spcPct val="20000"/>
              </a:spcBef>
              <a:spcAft>
                <a:spcPct val="20000"/>
              </a:spcAft>
              <a:buClr>
                <a:srgbClr val="000000"/>
              </a:buClr>
              <a:buFont typeface="Wingdings" pitchFamily="2" charset="2"/>
              <a:buChar char="q"/>
            </a:pPr>
            <a:endParaRPr lang="bg-BG" sz="3600"/>
          </a:p>
        </p:txBody>
      </p:sp>
      <p:pic>
        <p:nvPicPr>
          <p:cNvPr id="37891" name="Picture 4"/>
          <p:cNvPicPr>
            <a:picLocks noChangeAspect="1" noChangeArrowheads="1"/>
          </p:cNvPicPr>
          <p:nvPr/>
        </p:nvPicPr>
        <p:blipFill>
          <a:blip r:embed="rId4"/>
          <a:srcRect/>
          <a:stretch>
            <a:fillRect/>
          </a:stretch>
        </p:blipFill>
        <p:spPr bwMode="auto">
          <a:xfrm>
            <a:off x="0" y="0"/>
            <a:ext cx="9144000" cy="1916113"/>
          </a:xfrm>
          <a:prstGeom prst="rect">
            <a:avLst/>
          </a:prstGeom>
          <a:noFill/>
          <a:ln w="9525">
            <a:noFill/>
            <a:miter lim="800000"/>
            <a:headEnd/>
            <a:tailEnd/>
          </a:ln>
        </p:spPr>
      </p:pic>
      <p:sp>
        <p:nvSpPr>
          <p:cNvPr id="37892" name="Rectangle 5"/>
          <p:cNvSpPr>
            <a:spLocks noChangeArrowheads="1"/>
          </p:cNvSpPr>
          <p:nvPr/>
        </p:nvSpPr>
        <p:spPr bwMode="auto">
          <a:xfrm>
            <a:off x="1295400" y="1600200"/>
            <a:ext cx="6705600" cy="533400"/>
          </a:xfrm>
          <a:prstGeom prst="rect">
            <a:avLst/>
          </a:prstGeom>
          <a:noFill/>
          <a:ln w="9525">
            <a:noFill/>
            <a:miter lim="800000"/>
            <a:headEnd/>
            <a:tailEnd/>
          </a:ln>
        </p:spPr>
        <p:txBody>
          <a:bodyPr anchor="ctr"/>
          <a:lstStyle/>
          <a:p>
            <a:pPr algn="ctr"/>
            <a:r>
              <a:rPr lang="bg-BG" sz="2000" b="1">
                <a:solidFill>
                  <a:srgbClr val="A50021"/>
                </a:solidFill>
              </a:rPr>
              <a:t>Новите елементи в системата от индикатори</a:t>
            </a:r>
          </a:p>
        </p:txBody>
      </p:sp>
      <p:pic>
        <p:nvPicPr>
          <p:cNvPr id="37893" name="Picture 4"/>
          <p:cNvPicPr>
            <a:picLocks noChangeAspect="1" noChangeArrowheads="1"/>
          </p:cNvPicPr>
          <p:nvPr/>
        </p:nvPicPr>
        <p:blipFill>
          <a:blip r:embed="rId5"/>
          <a:srcRect/>
          <a:stretch>
            <a:fillRect/>
          </a:stretch>
        </p:blipFill>
        <p:spPr bwMode="auto">
          <a:xfrm>
            <a:off x="7848600" y="6172200"/>
            <a:ext cx="1054100" cy="525463"/>
          </a:xfrm>
          <a:prstGeom prst="rect">
            <a:avLst/>
          </a:prstGeom>
          <a:solidFill>
            <a:srgbClr val="FFFFFF"/>
          </a:solidFill>
          <a:ln w="9525">
            <a:noFill/>
            <a:miter lim="800000"/>
            <a:headEnd/>
            <a:tailEnd/>
          </a:ln>
        </p:spPr>
      </p:pic>
      <p:sp>
        <p:nvSpPr>
          <p:cNvPr id="7" name="Right Arrow 6"/>
          <p:cNvSpPr/>
          <p:nvPr/>
        </p:nvSpPr>
        <p:spPr>
          <a:xfrm>
            <a:off x="228600" y="3962400"/>
            <a:ext cx="838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bg-BG"/>
          </a:p>
        </p:txBody>
      </p:sp>
      <p:sp>
        <p:nvSpPr>
          <p:cNvPr id="9" name="Right Arrow 8"/>
          <p:cNvSpPr/>
          <p:nvPr/>
        </p:nvSpPr>
        <p:spPr>
          <a:xfrm>
            <a:off x="228600" y="4495800"/>
            <a:ext cx="838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bg-BG"/>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075">
                                            <p:txEl>
                                              <p:pRg st="2" end="2"/>
                                            </p:txEl>
                                          </p:spTgt>
                                        </p:tgtEl>
                                        <p:attrNameLst>
                                          <p:attrName>style.visibility</p:attrName>
                                        </p:attrNameLst>
                                      </p:cBhvr>
                                      <p:to>
                                        <p:strVal val="visible"/>
                                      </p:to>
                                    </p:set>
                                    <p:anim calcmode="lin" valueType="num">
                                      <p:cBhvr additive="base">
                                        <p:cTn id="7" dur="500" fill="hold"/>
                                        <p:tgtEl>
                                          <p:spTgt spid="3075">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7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075">
                                            <p:txEl>
                                              <p:pRg st="3" end="3"/>
                                            </p:txEl>
                                          </p:spTgt>
                                        </p:tgtEl>
                                        <p:attrNameLst>
                                          <p:attrName>style.visibility</p:attrName>
                                        </p:attrNameLst>
                                      </p:cBhvr>
                                      <p:to>
                                        <p:strVal val="visible"/>
                                      </p:to>
                                    </p:set>
                                    <p:anim calcmode="lin" valueType="num">
                                      <p:cBhvr additive="base">
                                        <p:cTn id="13" dur="500" fill="hold"/>
                                        <p:tgtEl>
                                          <p:spTgt spid="3075">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7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ChangeArrowheads="1"/>
          </p:cNvSpPr>
          <p:nvPr/>
        </p:nvSpPr>
        <p:spPr bwMode="auto">
          <a:xfrm>
            <a:off x="152400" y="1905000"/>
            <a:ext cx="8785225" cy="4826000"/>
          </a:xfrm>
          <a:prstGeom prst="rect">
            <a:avLst/>
          </a:prstGeom>
          <a:noFill/>
          <a:ln w="9525">
            <a:noFill/>
            <a:miter lim="800000"/>
            <a:headEnd/>
            <a:tailEnd/>
          </a:ln>
        </p:spPr>
        <p:txBody>
          <a:bodyPr/>
          <a:lstStyle/>
          <a:p>
            <a:pPr algn="ctr">
              <a:lnSpc>
                <a:spcPct val="80000"/>
              </a:lnSpc>
              <a:spcBef>
                <a:spcPct val="20000"/>
              </a:spcBef>
              <a:buFont typeface="Arial" charset="0"/>
              <a:buNone/>
            </a:pPr>
            <a:endParaRPr lang="bg-BG" sz="300">
              <a:latin typeface="Calibri" pitchFamily="34" charset="0"/>
            </a:endParaRPr>
          </a:p>
          <a:p>
            <a:pPr algn="ctr">
              <a:lnSpc>
                <a:spcPct val="80000"/>
              </a:lnSpc>
              <a:spcBef>
                <a:spcPct val="20000"/>
              </a:spcBef>
              <a:buFont typeface="Arial" charset="0"/>
              <a:buNone/>
            </a:pPr>
            <a:endParaRPr lang="en-US" sz="600" b="1">
              <a:solidFill>
                <a:srgbClr val="336699"/>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spcBef>
                <a:spcPct val="20000"/>
              </a:spcBef>
              <a:buFont typeface="Arial" charset="0"/>
              <a:buNone/>
            </a:pPr>
            <a:endParaRPr lang="en-US" sz="200">
              <a:solidFill>
                <a:srgbClr val="336699"/>
              </a:solidFill>
              <a:latin typeface="Calibri" pitchFamily="34" charset="0"/>
              <a:hlinkClick r:id="rId3"/>
            </a:endParaRPr>
          </a:p>
        </p:txBody>
      </p:sp>
      <p:sp>
        <p:nvSpPr>
          <p:cNvPr id="39938" name="Rectangle 3"/>
          <p:cNvSpPr>
            <a:spLocks noChangeArrowheads="1"/>
          </p:cNvSpPr>
          <p:nvPr/>
        </p:nvSpPr>
        <p:spPr bwMode="auto">
          <a:xfrm>
            <a:off x="228600" y="2133600"/>
            <a:ext cx="8496300" cy="4616450"/>
          </a:xfrm>
          <a:prstGeom prst="rect">
            <a:avLst/>
          </a:prstGeom>
          <a:noFill/>
          <a:ln w="9525">
            <a:noFill/>
            <a:miter lim="800000"/>
            <a:headEnd/>
            <a:tailEnd/>
          </a:ln>
        </p:spPr>
        <p:txBody>
          <a:bodyPr/>
          <a:lstStyle/>
          <a:p>
            <a:pPr algn="just">
              <a:lnSpc>
                <a:spcPct val="120000"/>
              </a:lnSpc>
              <a:spcBef>
                <a:spcPct val="20000"/>
              </a:spcBef>
              <a:spcAft>
                <a:spcPct val="20000"/>
              </a:spcAft>
              <a:buClr>
                <a:srgbClr val="000000"/>
              </a:buClr>
              <a:buFont typeface="Wingdings" pitchFamily="2" charset="2"/>
              <a:buChar char="q"/>
            </a:pPr>
            <a:r>
              <a:rPr lang="bg-BG" sz="2000">
                <a:solidFill>
                  <a:srgbClr val="000000"/>
                </a:solidFill>
              </a:rPr>
              <a:t> Целева стойност към 2022 (ЕФРР) и етапни цели към 2016 и 2018 (Общ регламент)</a:t>
            </a:r>
          </a:p>
          <a:p>
            <a:pPr algn="just">
              <a:lnSpc>
                <a:spcPct val="120000"/>
              </a:lnSpc>
              <a:spcBef>
                <a:spcPct val="20000"/>
              </a:spcBef>
              <a:spcAft>
                <a:spcPct val="20000"/>
              </a:spcAft>
              <a:buClr>
                <a:srgbClr val="000000"/>
              </a:buClr>
              <a:buFont typeface="Wingdings" pitchFamily="2" charset="2"/>
              <a:buChar char="q"/>
            </a:pPr>
            <a:r>
              <a:rPr lang="bg-BG" sz="2000">
                <a:solidFill>
                  <a:srgbClr val="000000"/>
                </a:solidFill>
              </a:rPr>
              <a:t> Индикатори за </a:t>
            </a:r>
            <a:r>
              <a:rPr lang="bg-BG" sz="2000" b="1">
                <a:solidFill>
                  <a:srgbClr val="000000"/>
                </a:solidFill>
              </a:rPr>
              <a:t>резултат</a:t>
            </a:r>
            <a:r>
              <a:rPr lang="bg-BG" sz="2000">
                <a:solidFill>
                  <a:srgbClr val="000000"/>
                </a:solidFill>
              </a:rPr>
              <a:t> – </a:t>
            </a:r>
            <a:r>
              <a:rPr lang="bg-BG" sz="2000"/>
              <a:t>за базовите стойности се използват последните налични данни</a:t>
            </a:r>
            <a:endParaRPr lang="en-US" sz="2000"/>
          </a:p>
          <a:p>
            <a:pPr algn="just">
              <a:lnSpc>
                <a:spcPct val="120000"/>
              </a:lnSpc>
              <a:spcBef>
                <a:spcPct val="20000"/>
              </a:spcBef>
              <a:spcAft>
                <a:spcPct val="20000"/>
              </a:spcAft>
              <a:buClr>
                <a:srgbClr val="000000"/>
              </a:buClr>
              <a:buFont typeface="Wingdings" pitchFamily="2" charset="2"/>
              <a:buChar char="q"/>
            </a:pPr>
            <a:r>
              <a:rPr lang="bg-BG" sz="2000"/>
              <a:t> Индикатори за </a:t>
            </a:r>
            <a:r>
              <a:rPr lang="bg-BG" sz="2000" b="1"/>
              <a:t>продукт</a:t>
            </a:r>
            <a:r>
              <a:rPr lang="bg-BG" sz="2000"/>
              <a:t> (</a:t>
            </a:r>
            <a:r>
              <a:rPr lang="en-US" sz="2000"/>
              <a:t>km </a:t>
            </a:r>
            <a:r>
              <a:rPr lang="bg-BG" sz="2000"/>
              <a:t>път)  - базова стойност=0</a:t>
            </a:r>
            <a:endParaRPr lang="en-US" sz="2000"/>
          </a:p>
          <a:p>
            <a:pPr algn="just">
              <a:lnSpc>
                <a:spcPct val="120000"/>
              </a:lnSpc>
              <a:spcBef>
                <a:spcPct val="20000"/>
              </a:spcBef>
              <a:spcAft>
                <a:spcPct val="20000"/>
              </a:spcAft>
              <a:buClr>
                <a:srgbClr val="000000"/>
              </a:buClr>
              <a:buFont typeface="Wingdings" pitchFamily="2" charset="2"/>
              <a:buChar char="q"/>
            </a:pPr>
            <a:r>
              <a:rPr lang="bg-BG" sz="2000"/>
              <a:t> </a:t>
            </a:r>
            <a:r>
              <a:rPr lang="bg-BG" sz="2000" b="1"/>
              <a:t>Общи</a:t>
            </a:r>
            <a:r>
              <a:rPr lang="bg-BG" sz="2000"/>
              <a:t> индикатори (повечето за продукт), като </a:t>
            </a:r>
            <a:r>
              <a:rPr lang="en-US" sz="2000"/>
              <a:t>такива има в Проекта на Регламент за ЕФРР)</a:t>
            </a:r>
            <a:r>
              <a:rPr lang="bg-BG" sz="2000"/>
              <a:t> - базова стойност=0</a:t>
            </a:r>
            <a:endParaRPr lang="en-US" sz="2000"/>
          </a:p>
          <a:p>
            <a:pPr algn="just">
              <a:lnSpc>
                <a:spcPct val="120000"/>
              </a:lnSpc>
              <a:spcBef>
                <a:spcPct val="20000"/>
              </a:spcBef>
              <a:spcAft>
                <a:spcPct val="20000"/>
              </a:spcAft>
              <a:buClr>
                <a:srgbClr val="000000"/>
              </a:buClr>
              <a:buFont typeface="Wingdings" pitchFamily="2" charset="2"/>
              <a:buChar char="q"/>
            </a:pPr>
            <a:r>
              <a:rPr lang="bg-BG" sz="2000"/>
              <a:t> </a:t>
            </a:r>
            <a:r>
              <a:rPr lang="en-US" sz="2000" b="1"/>
              <a:t>Финансови</a:t>
            </a:r>
            <a:r>
              <a:rPr lang="en-US" sz="2000"/>
              <a:t> индикатори</a:t>
            </a:r>
          </a:p>
          <a:p>
            <a:pPr algn="just">
              <a:lnSpc>
                <a:spcPct val="120000"/>
              </a:lnSpc>
              <a:spcBef>
                <a:spcPct val="20000"/>
              </a:spcBef>
              <a:spcAft>
                <a:spcPct val="20000"/>
              </a:spcAft>
              <a:buClr>
                <a:srgbClr val="000000"/>
              </a:buClr>
              <a:buFont typeface="Wingdings" pitchFamily="2" charset="2"/>
              <a:buChar char="q"/>
            </a:pPr>
            <a:endParaRPr lang="bg-BG" sz="3600"/>
          </a:p>
        </p:txBody>
      </p:sp>
      <p:pic>
        <p:nvPicPr>
          <p:cNvPr id="39939" name="Picture 4"/>
          <p:cNvPicPr>
            <a:picLocks noChangeAspect="1" noChangeArrowheads="1"/>
          </p:cNvPicPr>
          <p:nvPr/>
        </p:nvPicPr>
        <p:blipFill>
          <a:blip r:embed="rId4"/>
          <a:srcRect/>
          <a:stretch>
            <a:fillRect/>
          </a:stretch>
        </p:blipFill>
        <p:spPr bwMode="auto">
          <a:xfrm>
            <a:off x="0" y="0"/>
            <a:ext cx="9144000" cy="1916113"/>
          </a:xfrm>
          <a:prstGeom prst="rect">
            <a:avLst/>
          </a:prstGeom>
          <a:noFill/>
          <a:ln w="9525">
            <a:noFill/>
            <a:miter lim="800000"/>
            <a:headEnd/>
            <a:tailEnd/>
          </a:ln>
        </p:spPr>
      </p:pic>
      <p:sp>
        <p:nvSpPr>
          <p:cNvPr id="39940" name="Rectangle 5"/>
          <p:cNvSpPr>
            <a:spLocks noChangeArrowheads="1"/>
          </p:cNvSpPr>
          <p:nvPr/>
        </p:nvSpPr>
        <p:spPr bwMode="auto">
          <a:xfrm>
            <a:off x="1295400" y="1600200"/>
            <a:ext cx="6705600" cy="533400"/>
          </a:xfrm>
          <a:prstGeom prst="rect">
            <a:avLst/>
          </a:prstGeom>
          <a:noFill/>
          <a:ln w="9525">
            <a:noFill/>
            <a:miter lim="800000"/>
            <a:headEnd/>
            <a:tailEnd/>
          </a:ln>
        </p:spPr>
        <p:txBody>
          <a:bodyPr anchor="ctr"/>
          <a:lstStyle/>
          <a:p>
            <a:pPr algn="ctr"/>
            <a:r>
              <a:rPr lang="bg-BG" sz="2000" b="1">
                <a:solidFill>
                  <a:srgbClr val="A50021"/>
                </a:solidFill>
              </a:rPr>
              <a:t>Новите елементи в системата от индикатори</a:t>
            </a:r>
          </a:p>
        </p:txBody>
      </p:sp>
      <p:pic>
        <p:nvPicPr>
          <p:cNvPr id="39941" name="Picture 4"/>
          <p:cNvPicPr>
            <a:picLocks noChangeAspect="1" noChangeArrowheads="1"/>
          </p:cNvPicPr>
          <p:nvPr/>
        </p:nvPicPr>
        <p:blipFill>
          <a:blip r:embed="rId5"/>
          <a:srcRect/>
          <a:stretch>
            <a:fillRect/>
          </a:stretch>
        </p:blipFill>
        <p:spPr bwMode="auto">
          <a:xfrm>
            <a:off x="7848600" y="6172200"/>
            <a:ext cx="1054100" cy="525463"/>
          </a:xfrm>
          <a:prstGeom prst="rect">
            <a:avLst/>
          </a:prstGeom>
          <a:solidFill>
            <a:srgbClr val="FFFFFF"/>
          </a:solid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ChangeArrowheads="1"/>
          </p:cNvSpPr>
          <p:nvPr/>
        </p:nvSpPr>
        <p:spPr bwMode="auto">
          <a:xfrm>
            <a:off x="152400" y="1905000"/>
            <a:ext cx="8785225" cy="4826000"/>
          </a:xfrm>
          <a:prstGeom prst="rect">
            <a:avLst/>
          </a:prstGeom>
          <a:noFill/>
          <a:ln w="9525">
            <a:noFill/>
            <a:miter lim="800000"/>
            <a:headEnd/>
            <a:tailEnd/>
          </a:ln>
        </p:spPr>
        <p:txBody>
          <a:bodyPr/>
          <a:lstStyle/>
          <a:p>
            <a:pPr algn="ctr">
              <a:lnSpc>
                <a:spcPct val="80000"/>
              </a:lnSpc>
              <a:spcBef>
                <a:spcPct val="20000"/>
              </a:spcBef>
              <a:buFont typeface="Arial" charset="0"/>
              <a:buNone/>
            </a:pPr>
            <a:endParaRPr lang="bg-BG" sz="300">
              <a:latin typeface="Calibri" pitchFamily="34" charset="0"/>
            </a:endParaRPr>
          </a:p>
          <a:p>
            <a:pPr algn="ctr">
              <a:lnSpc>
                <a:spcPct val="80000"/>
              </a:lnSpc>
              <a:spcBef>
                <a:spcPct val="20000"/>
              </a:spcBef>
              <a:buFont typeface="Arial" charset="0"/>
              <a:buNone/>
            </a:pPr>
            <a:endParaRPr lang="en-US" sz="600" b="1">
              <a:solidFill>
                <a:srgbClr val="336699"/>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spcBef>
                <a:spcPct val="20000"/>
              </a:spcBef>
              <a:buFont typeface="Arial" charset="0"/>
              <a:buNone/>
            </a:pPr>
            <a:endParaRPr lang="en-US" sz="200">
              <a:solidFill>
                <a:srgbClr val="336699"/>
              </a:solidFill>
              <a:latin typeface="Calibri" pitchFamily="34" charset="0"/>
              <a:hlinkClick r:id="rId3"/>
            </a:endParaRPr>
          </a:p>
        </p:txBody>
      </p:sp>
      <p:sp>
        <p:nvSpPr>
          <p:cNvPr id="41986" name="Rectangle 3"/>
          <p:cNvSpPr>
            <a:spLocks noChangeArrowheads="1"/>
          </p:cNvSpPr>
          <p:nvPr/>
        </p:nvSpPr>
        <p:spPr bwMode="auto">
          <a:xfrm>
            <a:off x="228600" y="2133600"/>
            <a:ext cx="8496300" cy="4616450"/>
          </a:xfrm>
          <a:prstGeom prst="rect">
            <a:avLst/>
          </a:prstGeom>
          <a:noFill/>
          <a:ln w="9525">
            <a:noFill/>
            <a:miter lim="800000"/>
            <a:headEnd/>
            <a:tailEnd/>
          </a:ln>
        </p:spPr>
        <p:txBody>
          <a:bodyPr/>
          <a:lstStyle/>
          <a:p>
            <a:pPr algn="just">
              <a:lnSpc>
                <a:spcPct val="120000"/>
              </a:lnSpc>
              <a:spcBef>
                <a:spcPct val="20000"/>
              </a:spcBef>
              <a:spcAft>
                <a:spcPct val="20000"/>
              </a:spcAft>
              <a:buClr>
                <a:srgbClr val="000000"/>
              </a:buClr>
              <a:buFont typeface="Wingdings" pitchFamily="2" charset="2"/>
              <a:buChar char="q"/>
            </a:pPr>
            <a:r>
              <a:rPr lang="bg-BG" sz="2000">
                <a:solidFill>
                  <a:srgbClr val="000000"/>
                </a:solidFill>
              </a:rPr>
              <a:t> </a:t>
            </a:r>
            <a:r>
              <a:rPr lang="ru-RU" sz="2000">
                <a:solidFill>
                  <a:srgbClr val="000000"/>
                </a:solidFill>
              </a:rPr>
              <a:t>Статистическите системи и показатели за резултатите</a:t>
            </a:r>
            <a:r>
              <a:rPr lang="bg-BG" sz="2000">
                <a:solidFill>
                  <a:srgbClr val="000000"/>
                </a:solidFill>
              </a:rPr>
              <a:t> са сред общите предварителни условия (</a:t>
            </a:r>
            <a:r>
              <a:rPr lang="en-US" sz="2000">
                <a:solidFill>
                  <a:srgbClr val="000000"/>
                </a:solidFill>
              </a:rPr>
              <a:t>ex-ante conditionalities)</a:t>
            </a:r>
            <a:endParaRPr lang="bg-BG" sz="2000">
              <a:solidFill>
                <a:srgbClr val="000000"/>
              </a:solidFill>
            </a:endParaRPr>
          </a:p>
          <a:p>
            <a:pPr lvl="1" algn="just">
              <a:lnSpc>
                <a:spcPct val="120000"/>
              </a:lnSpc>
              <a:spcBef>
                <a:spcPct val="20000"/>
              </a:spcBef>
              <a:spcAft>
                <a:spcPct val="20000"/>
              </a:spcAft>
              <a:buClr>
                <a:srgbClr val="000000"/>
              </a:buClr>
              <a:buFont typeface="Wingdings" pitchFamily="2" charset="2"/>
              <a:buChar char="q"/>
            </a:pPr>
            <a:r>
              <a:rPr lang="bg-BG" sz="2000">
                <a:solidFill>
                  <a:srgbClr val="000000"/>
                </a:solidFill>
              </a:rPr>
              <a:t> </a:t>
            </a:r>
            <a:r>
              <a:rPr lang="ru-RU" sz="2000">
                <a:solidFill>
                  <a:srgbClr val="000000"/>
                </a:solidFill>
              </a:rPr>
              <a:t>Наличие на статистическа система, необходима за оценяване на ефективността и въздействието на програмите.</a:t>
            </a:r>
            <a:r>
              <a:rPr lang="bg-BG" sz="2000">
                <a:solidFill>
                  <a:srgbClr val="000000"/>
                </a:solidFill>
              </a:rPr>
              <a:t> </a:t>
            </a:r>
          </a:p>
          <a:p>
            <a:pPr lvl="1" algn="just">
              <a:lnSpc>
                <a:spcPct val="120000"/>
              </a:lnSpc>
              <a:spcBef>
                <a:spcPct val="20000"/>
              </a:spcBef>
              <a:spcAft>
                <a:spcPct val="20000"/>
              </a:spcAft>
              <a:buClr>
                <a:srgbClr val="000000"/>
              </a:buClr>
              <a:buFont typeface="Wingdings" pitchFamily="2" charset="2"/>
              <a:buChar char="q"/>
            </a:pPr>
            <a:r>
              <a:rPr lang="bg-BG" sz="2000">
                <a:solidFill>
                  <a:srgbClr val="000000"/>
                </a:solidFill>
              </a:rPr>
              <a:t> </a:t>
            </a:r>
            <a:r>
              <a:rPr lang="ru-RU" sz="2000">
                <a:solidFill>
                  <a:srgbClr val="000000"/>
                </a:solidFill>
              </a:rPr>
              <a:t>Наличие на ефективна система от показатели за резултатите, необходими за проследяване на напредъка към постигане на резултатите и за извършване на оценка на въздействието</a:t>
            </a:r>
            <a:endParaRPr lang="bg-BG" sz="4400">
              <a:solidFill>
                <a:srgbClr val="000000"/>
              </a:solidFill>
            </a:endParaRPr>
          </a:p>
        </p:txBody>
      </p:sp>
      <p:pic>
        <p:nvPicPr>
          <p:cNvPr id="41987" name="Picture 4"/>
          <p:cNvPicPr>
            <a:picLocks noChangeAspect="1" noChangeArrowheads="1"/>
          </p:cNvPicPr>
          <p:nvPr/>
        </p:nvPicPr>
        <p:blipFill>
          <a:blip r:embed="rId4"/>
          <a:srcRect/>
          <a:stretch>
            <a:fillRect/>
          </a:stretch>
        </p:blipFill>
        <p:spPr bwMode="auto">
          <a:xfrm>
            <a:off x="0" y="0"/>
            <a:ext cx="9144000" cy="1916113"/>
          </a:xfrm>
          <a:prstGeom prst="rect">
            <a:avLst/>
          </a:prstGeom>
          <a:noFill/>
          <a:ln w="9525">
            <a:noFill/>
            <a:miter lim="800000"/>
            <a:headEnd/>
            <a:tailEnd/>
          </a:ln>
        </p:spPr>
      </p:pic>
      <p:sp>
        <p:nvSpPr>
          <p:cNvPr id="41988" name="Rectangle 5"/>
          <p:cNvSpPr>
            <a:spLocks noChangeArrowheads="1"/>
          </p:cNvSpPr>
          <p:nvPr/>
        </p:nvSpPr>
        <p:spPr bwMode="auto">
          <a:xfrm>
            <a:off x="1295400" y="1600200"/>
            <a:ext cx="6705600" cy="533400"/>
          </a:xfrm>
          <a:prstGeom prst="rect">
            <a:avLst/>
          </a:prstGeom>
          <a:noFill/>
          <a:ln w="9525">
            <a:noFill/>
            <a:miter lim="800000"/>
            <a:headEnd/>
            <a:tailEnd/>
          </a:ln>
        </p:spPr>
        <p:txBody>
          <a:bodyPr anchor="ctr"/>
          <a:lstStyle/>
          <a:p>
            <a:pPr algn="ctr"/>
            <a:r>
              <a:rPr lang="bg-BG" sz="2000" b="1">
                <a:solidFill>
                  <a:srgbClr val="A50021"/>
                </a:solidFill>
              </a:rPr>
              <a:t>Новите елементи в системата от индикатори</a:t>
            </a:r>
          </a:p>
        </p:txBody>
      </p:sp>
      <p:pic>
        <p:nvPicPr>
          <p:cNvPr id="41989" name="Picture 4"/>
          <p:cNvPicPr>
            <a:picLocks noChangeAspect="1" noChangeArrowheads="1"/>
          </p:cNvPicPr>
          <p:nvPr/>
        </p:nvPicPr>
        <p:blipFill>
          <a:blip r:embed="rId5"/>
          <a:srcRect/>
          <a:stretch>
            <a:fillRect/>
          </a:stretch>
        </p:blipFill>
        <p:spPr bwMode="auto">
          <a:xfrm>
            <a:off x="7848600" y="6172200"/>
            <a:ext cx="1054100" cy="525463"/>
          </a:xfrm>
          <a:prstGeom prst="rect">
            <a:avLst/>
          </a:prstGeom>
          <a:solidFill>
            <a:srgbClr val="FFFFFF"/>
          </a:solidFill>
          <a:ln w="9525">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ChangeArrowheads="1"/>
          </p:cNvSpPr>
          <p:nvPr/>
        </p:nvSpPr>
        <p:spPr bwMode="auto">
          <a:xfrm>
            <a:off x="152400" y="1905000"/>
            <a:ext cx="8785225" cy="4826000"/>
          </a:xfrm>
          <a:prstGeom prst="rect">
            <a:avLst/>
          </a:prstGeom>
          <a:noFill/>
          <a:ln w="9525">
            <a:noFill/>
            <a:miter lim="800000"/>
            <a:headEnd/>
            <a:tailEnd/>
          </a:ln>
        </p:spPr>
        <p:txBody>
          <a:bodyPr/>
          <a:lstStyle/>
          <a:p>
            <a:pPr algn="ctr">
              <a:lnSpc>
                <a:spcPct val="80000"/>
              </a:lnSpc>
              <a:spcBef>
                <a:spcPct val="20000"/>
              </a:spcBef>
              <a:buFont typeface="Arial" charset="0"/>
              <a:buNone/>
            </a:pPr>
            <a:endParaRPr lang="bg-BG" sz="300">
              <a:latin typeface="Calibri" pitchFamily="34" charset="0"/>
            </a:endParaRPr>
          </a:p>
          <a:p>
            <a:pPr algn="ctr">
              <a:lnSpc>
                <a:spcPct val="80000"/>
              </a:lnSpc>
              <a:spcBef>
                <a:spcPct val="20000"/>
              </a:spcBef>
              <a:buFont typeface="Arial" charset="0"/>
              <a:buNone/>
            </a:pPr>
            <a:endParaRPr lang="en-US" sz="600" b="1">
              <a:solidFill>
                <a:srgbClr val="336699"/>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spcBef>
                <a:spcPct val="20000"/>
              </a:spcBef>
              <a:buFont typeface="Arial" charset="0"/>
              <a:buNone/>
            </a:pPr>
            <a:endParaRPr lang="en-US" sz="200">
              <a:solidFill>
                <a:srgbClr val="336699"/>
              </a:solidFill>
              <a:latin typeface="Calibri" pitchFamily="34" charset="0"/>
              <a:hlinkClick r:id="rId3"/>
            </a:endParaRPr>
          </a:p>
        </p:txBody>
      </p:sp>
      <p:sp>
        <p:nvSpPr>
          <p:cNvPr id="44034" name="Rectangle 3"/>
          <p:cNvSpPr>
            <a:spLocks noChangeArrowheads="1"/>
          </p:cNvSpPr>
          <p:nvPr/>
        </p:nvSpPr>
        <p:spPr bwMode="auto">
          <a:xfrm>
            <a:off x="228600" y="2133600"/>
            <a:ext cx="8496300" cy="4616450"/>
          </a:xfrm>
          <a:prstGeom prst="rect">
            <a:avLst/>
          </a:prstGeom>
          <a:noFill/>
          <a:ln w="9525">
            <a:noFill/>
            <a:miter lim="800000"/>
            <a:headEnd/>
            <a:tailEnd/>
          </a:ln>
        </p:spPr>
        <p:txBody>
          <a:bodyPr/>
          <a:lstStyle/>
          <a:p>
            <a:pPr algn="just">
              <a:lnSpc>
                <a:spcPct val="120000"/>
              </a:lnSpc>
              <a:spcBef>
                <a:spcPct val="20000"/>
              </a:spcBef>
              <a:spcAft>
                <a:spcPct val="20000"/>
              </a:spcAft>
              <a:buClr>
                <a:srgbClr val="000000"/>
              </a:buClr>
              <a:buFont typeface="Wingdings" pitchFamily="2" charset="2"/>
              <a:buChar char="q"/>
            </a:pPr>
            <a:r>
              <a:rPr lang="ru-RU" sz="2000">
                <a:solidFill>
                  <a:srgbClr val="000000"/>
                </a:solidFill>
              </a:rPr>
              <a:t> За да могат да послужат за оценка на въздействие на оперативната програма, индикаторите трябва да:</a:t>
            </a:r>
          </a:p>
          <a:p>
            <a:pPr lvl="1" algn="just">
              <a:lnSpc>
                <a:spcPct val="120000"/>
              </a:lnSpc>
              <a:spcBef>
                <a:spcPct val="20000"/>
              </a:spcBef>
              <a:spcAft>
                <a:spcPct val="20000"/>
              </a:spcAft>
              <a:buClr>
                <a:srgbClr val="000000"/>
              </a:buClr>
              <a:buFont typeface="Wingdings" pitchFamily="2" charset="2"/>
              <a:buChar char="q"/>
            </a:pPr>
            <a:r>
              <a:rPr lang="ru-RU" sz="2000">
                <a:solidFill>
                  <a:srgbClr val="000000"/>
                </a:solidFill>
              </a:rPr>
              <a:t> </a:t>
            </a:r>
            <a:r>
              <a:rPr lang="ru-RU" sz="1600">
                <a:solidFill>
                  <a:srgbClr val="000000"/>
                </a:solidFill>
              </a:rPr>
              <a:t>Позволяват използване на достатъчно голяма база данни (или вече съществуваща, или такава, която да бъде създадена за целта чрез допълнителни проучвания);</a:t>
            </a:r>
          </a:p>
          <a:p>
            <a:pPr lvl="1" algn="just">
              <a:lnSpc>
                <a:spcPct val="120000"/>
              </a:lnSpc>
              <a:spcBef>
                <a:spcPct val="20000"/>
              </a:spcBef>
              <a:spcAft>
                <a:spcPct val="20000"/>
              </a:spcAft>
              <a:buClr>
                <a:srgbClr val="000000"/>
              </a:buClr>
              <a:buFont typeface="Wingdings" pitchFamily="2" charset="2"/>
              <a:buChar char="q"/>
            </a:pPr>
            <a:r>
              <a:rPr lang="ru-RU" sz="1600">
                <a:solidFill>
                  <a:srgbClr val="000000"/>
                </a:solidFill>
              </a:rPr>
              <a:t> Дават възможност за дефиниране на третирана група и контролна група;</a:t>
            </a:r>
          </a:p>
          <a:p>
            <a:pPr lvl="1" algn="just">
              <a:lnSpc>
                <a:spcPct val="120000"/>
              </a:lnSpc>
              <a:spcBef>
                <a:spcPct val="20000"/>
              </a:spcBef>
              <a:spcAft>
                <a:spcPct val="20000"/>
              </a:spcAft>
              <a:buClr>
                <a:srgbClr val="000000"/>
              </a:buClr>
              <a:buFont typeface="Wingdings" pitchFamily="2" charset="2"/>
              <a:buChar char="q"/>
            </a:pPr>
            <a:r>
              <a:rPr lang="ru-RU" sz="1600">
                <a:solidFill>
                  <a:srgbClr val="000000"/>
                </a:solidFill>
              </a:rPr>
              <a:t> Дават възможност за прилагане на микроиконометрично моделиране и контрафактуален анализ на нетното въздействие (в случаите, където това е необходимо и релевантно).</a:t>
            </a:r>
            <a:endParaRPr lang="bg-BG" sz="1600">
              <a:solidFill>
                <a:srgbClr val="000000"/>
              </a:solidFill>
            </a:endParaRPr>
          </a:p>
          <a:p>
            <a:pPr algn="just">
              <a:lnSpc>
                <a:spcPct val="120000"/>
              </a:lnSpc>
              <a:spcBef>
                <a:spcPct val="20000"/>
              </a:spcBef>
              <a:spcAft>
                <a:spcPct val="20000"/>
              </a:spcAft>
              <a:buClr>
                <a:srgbClr val="000000"/>
              </a:buClr>
              <a:buFont typeface="Wingdings" pitchFamily="2" charset="2"/>
              <a:buChar char="q"/>
            </a:pPr>
            <a:endParaRPr lang="bg-BG" sz="3600"/>
          </a:p>
        </p:txBody>
      </p:sp>
      <p:pic>
        <p:nvPicPr>
          <p:cNvPr id="44035" name="Picture 4"/>
          <p:cNvPicPr>
            <a:picLocks noChangeAspect="1" noChangeArrowheads="1"/>
          </p:cNvPicPr>
          <p:nvPr/>
        </p:nvPicPr>
        <p:blipFill>
          <a:blip r:embed="rId4"/>
          <a:srcRect/>
          <a:stretch>
            <a:fillRect/>
          </a:stretch>
        </p:blipFill>
        <p:spPr bwMode="auto">
          <a:xfrm>
            <a:off x="0" y="0"/>
            <a:ext cx="9144000" cy="1916113"/>
          </a:xfrm>
          <a:prstGeom prst="rect">
            <a:avLst/>
          </a:prstGeom>
          <a:noFill/>
          <a:ln w="9525">
            <a:noFill/>
            <a:miter lim="800000"/>
            <a:headEnd/>
            <a:tailEnd/>
          </a:ln>
        </p:spPr>
      </p:pic>
      <p:sp>
        <p:nvSpPr>
          <p:cNvPr id="44036" name="Rectangle 5"/>
          <p:cNvSpPr>
            <a:spLocks noChangeArrowheads="1"/>
          </p:cNvSpPr>
          <p:nvPr/>
        </p:nvSpPr>
        <p:spPr bwMode="auto">
          <a:xfrm>
            <a:off x="1295400" y="1600200"/>
            <a:ext cx="6705600" cy="533400"/>
          </a:xfrm>
          <a:prstGeom prst="rect">
            <a:avLst/>
          </a:prstGeom>
          <a:noFill/>
          <a:ln w="9525">
            <a:noFill/>
            <a:miter lim="800000"/>
            <a:headEnd/>
            <a:tailEnd/>
          </a:ln>
        </p:spPr>
        <p:txBody>
          <a:bodyPr anchor="ctr"/>
          <a:lstStyle/>
          <a:p>
            <a:pPr algn="ctr"/>
            <a:r>
              <a:rPr lang="bg-BG" sz="2000" b="1">
                <a:solidFill>
                  <a:srgbClr val="A50021"/>
                </a:solidFill>
              </a:rPr>
              <a:t>Въздействие на програмата и индикатори</a:t>
            </a:r>
          </a:p>
        </p:txBody>
      </p:sp>
      <p:pic>
        <p:nvPicPr>
          <p:cNvPr id="44037" name="Picture 4"/>
          <p:cNvPicPr>
            <a:picLocks noChangeAspect="1" noChangeArrowheads="1"/>
          </p:cNvPicPr>
          <p:nvPr/>
        </p:nvPicPr>
        <p:blipFill>
          <a:blip r:embed="rId5"/>
          <a:srcRect/>
          <a:stretch>
            <a:fillRect/>
          </a:stretch>
        </p:blipFill>
        <p:spPr bwMode="auto">
          <a:xfrm>
            <a:off x="7848600" y="6172200"/>
            <a:ext cx="1054100" cy="525463"/>
          </a:xfrm>
          <a:prstGeom prst="rect">
            <a:avLst/>
          </a:prstGeom>
          <a:solidFill>
            <a:srgbClr val="FFFFFF"/>
          </a:solidFill>
          <a:ln w="9525">
            <a:noFill/>
            <a:miter lim="800000"/>
            <a:headEnd/>
            <a:tailEnd/>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ChangeArrowheads="1"/>
          </p:cNvSpPr>
          <p:nvPr/>
        </p:nvSpPr>
        <p:spPr bwMode="auto">
          <a:xfrm>
            <a:off x="152400" y="1905000"/>
            <a:ext cx="8785225" cy="4826000"/>
          </a:xfrm>
          <a:prstGeom prst="rect">
            <a:avLst/>
          </a:prstGeom>
          <a:noFill/>
          <a:ln w="9525">
            <a:noFill/>
            <a:miter lim="800000"/>
            <a:headEnd/>
            <a:tailEnd/>
          </a:ln>
        </p:spPr>
        <p:txBody>
          <a:bodyPr/>
          <a:lstStyle/>
          <a:p>
            <a:pPr algn="ctr">
              <a:lnSpc>
                <a:spcPct val="80000"/>
              </a:lnSpc>
              <a:spcBef>
                <a:spcPct val="20000"/>
              </a:spcBef>
              <a:buFont typeface="Arial" charset="0"/>
              <a:buNone/>
            </a:pPr>
            <a:endParaRPr lang="bg-BG" sz="300">
              <a:latin typeface="Calibri" pitchFamily="34" charset="0"/>
            </a:endParaRPr>
          </a:p>
          <a:p>
            <a:pPr algn="ctr">
              <a:lnSpc>
                <a:spcPct val="80000"/>
              </a:lnSpc>
              <a:spcBef>
                <a:spcPct val="20000"/>
              </a:spcBef>
              <a:buFont typeface="Arial" charset="0"/>
              <a:buNone/>
            </a:pPr>
            <a:endParaRPr lang="en-US" sz="600" b="1">
              <a:solidFill>
                <a:srgbClr val="336699"/>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spcBef>
                <a:spcPct val="20000"/>
              </a:spcBef>
              <a:buFont typeface="Arial" charset="0"/>
              <a:buNone/>
            </a:pPr>
            <a:endParaRPr lang="en-US" sz="200">
              <a:solidFill>
                <a:srgbClr val="336699"/>
              </a:solidFill>
              <a:latin typeface="Calibri" pitchFamily="34" charset="0"/>
              <a:hlinkClick r:id="rId3"/>
            </a:endParaRPr>
          </a:p>
        </p:txBody>
      </p:sp>
      <p:sp>
        <p:nvSpPr>
          <p:cNvPr id="46082" name="Rectangle 3"/>
          <p:cNvSpPr>
            <a:spLocks noChangeArrowheads="1"/>
          </p:cNvSpPr>
          <p:nvPr/>
        </p:nvSpPr>
        <p:spPr bwMode="auto">
          <a:xfrm>
            <a:off x="228600" y="2133600"/>
            <a:ext cx="8496300" cy="4616450"/>
          </a:xfrm>
          <a:prstGeom prst="rect">
            <a:avLst/>
          </a:prstGeom>
          <a:noFill/>
          <a:ln w="9525">
            <a:noFill/>
            <a:miter lim="800000"/>
            <a:headEnd/>
            <a:tailEnd/>
          </a:ln>
        </p:spPr>
        <p:txBody>
          <a:bodyPr/>
          <a:lstStyle/>
          <a:p>
            <a:pPr algn="just">
              <a:lnSpc>
                <a:spcPct val="120000"/>
              </a:lnSpc>
              <a:spcBef>
                <a:spcPct val="20000"/>
              </a:spcBef>
              <a:spcAft>
                <a:spcPct val="20000"/>
              </a:spcAft>
              <a:buClr>
                <a:srgbClr val="000000"/>
              </a:buClr>
              <a:buFont typeface="Wingdings" pitchFamily="2" charset="2"/>
              <a:buChar char="q"/>
            </a:pPr>
            <a:r>
              <a:rPr lang="ru-RU" sz="2000">
                <a:solidFill>
                  <a:srgbClr val="000000"/>
                </a:solidFill>
              </a:rPr>
              <a:t> За да могат да послужат за оценка на </a:t>
            </a:r>
            <a:r>
              <a:rPr lang="ru-RU" sz="2000" b="1">
                <a:solidFill>
                  <a:srgbClr val="000000"/>
                </a:solidFill>
              </a:rPr>
              <a:t>макроикономическите ефекти на оперативната програма (включително и на регионално ниво</a:t>
            </a:r>
            <a:r>
              <a:rPr lang="ru-RU" sz="2000">
                <a:solidFill>
                  <a:srgbClr val="000000"/>
                </a:solidFill>
              </a:rPr>
              <a:t>), индикаторите трябва да:</a:t>
            </a:r>
          </a:p>
          <a:p>
            <a:pPr lvl="1" algn="just">
              <a:lnSpc>
                <a:spcPct val="120000"/>
              </a:lnSpc>
              <a:spcBef>
                <a:spcPct val="20000"/>
              </a:spcBef>
              <a:spcAft>
                <a:spcPct val="20000"/>
              </a:spcAft>
              <a:buClr>
                <a:srgbClr val="000000"/>
              </a:buClr>
              <a:buFont typeface="Wingdings" pitchFamily="2" charset="2"/>
              <a:buChar char="q"/>
            </a:pPr>
            <a:r>
              <a:rPr lang="ru-RU" sz="2000">
                <a:solidFill>
                  <a:srgbClr val="000000"/>
                </a:solidFill>
              </a:rPr>
              <a:t> </a:t>
            </a:r>
            <a:r>
              <a:rPr lang="ru-RU" sz="1600">
                <a:solidFill>
                  <a:srgbClr val="000000"/>
                </a:solidFill>
              </a:rPr>
              <a:t>Могат да бъдат включени в избран макроикономически модел (напр. СИБИЛА), съгласно техническите изисквания на този модел (т.е. моделът трябва да предвижда тяхното използване, а самите индикатори следва да бъдат общоприети социално-икономически показатели).</a:t>
            </a:r>
          </a:p>
          <a:p>
            <a:pPr lvl="1" algn="just">
              <a:lnSpc>
                <a:spcPct val="120000"/>
              </a:lnSpc>
              <a:spcBef>
                <a:spcPct val="20000"/>
              </a:spcBef>
              <a:spcAft>
                <a:spcPct val="20000"/>
              </a:spcAft>
              <a:buClr>
                <a:srgbClr val="000000"/>
              </a:buClr>
              <a:buFont typeface="Wingdings" pitchFamily="2" charset="2"/>
              <a:buChar char="q"/>
            </a:pPr>
            <a:r>
              <a:rPr lang="ru-RU" sz="1600">
                <a:solidFill>
                  <a:srgbClr val="000000"/>
                </a:solidFill>
              </a:rPr>
              <a:t> За да бъде осъществена оценка на въздействието на регионалната икономика е необходимо да бъдат формулирани индикатори, за които се събира (или ще бъде събирана) официална статистическа информация </a:t>
            </a:r>
            <a:r>
              <a:rPr lang="ru-RU" sz="1600" b="1">
                <a:solidFill>
                  <a:srgbClr val="000000"/>
                </a:solidFill>
              </a:rPr>
              <a:t>+</a:t>
            </a:r>
            <a:r>
              <a:rPr lang="ru-RU" sz="1600">
                <a:solidFill>
                  <a:srgbClr val="000000"/>
                </a:solidFill>
              </a:rPr>
              <a:t> да се проведе съответната оценка</a:t>
            </a:r>
            <a:endParaRPr lang="bg-BG" sz="1600"/>
          </a:p>
        </p:txBody>
      </p:sp>
      <p:pic>
        <p:nvPicPr>
          <p:cNvPr id="46083" name="Picture 4"/>
          <p:cNvPicPr>
            <a:picLocks noChangeAspect="1" noChangeArrowheads="1"/>
          </p:cNvPicPr>
          <p:nvPr/>
        </p:nvPicPr>
        <p:blipFill>
          <a:blip r:embed="rId4"/>
          <a:srcRect/>
          <a:stretch>
            <a:fillRect/>
          </a:stretch>
        </p:blipFill>
        <p:spPr bwMode="auto">
          <a:xfrm>
            <a:off x="0" y="0"/>
            <a:ext cx="9144000" cy="1916113"/>
          </a:xfrm>
          <a:prstGeom prst="rect">
            <a:avLst/>
          </a:prstGeom>
          <a:noFill/>
          <a:ln w="9525">
            <a:noFill/>
            <a:miter lim="800000"/>
            <a:headEnd/>
            <a:tailEnd/>
          </a:ln>
        </p:spPr>
      </p:pic>
      <p:sp>
        <p:nvSpPr>
          <p:cNvPr id="46084" name="Rectangle 5"/>
          <p:cNvSpPr>
            <a:spLocks noChangeArrowheads="1"/>
          </p:cNvSpPr>
          <p:nvPr/>
        </p:nvSpPr>
        <p:spPr bwMode="auto">
          <a:xfrm>
            <a:off x="1295400" y="1600200"/>
            <a:ext cx="6705600" cy="533400"/>
          </a:xfrm>
          <a:prstGeom prst="rect">
            <a:avLst/>
          </a:prstGeom>
          <a:noFill/>
          <a:ln w="9525">
            <a:noFill/>
            <a:miter lim="800000"/>
            <a:headEnd/>
            <a:tailEnd/>
          </a:ln>
        </p:spPr>
        <p:txBody>
          <a:bodyPr anchor="ctr"/>
          <a:lstStyle/>
          <a:p>
            <a:pPr algn="ctr"/>
            <a:r>
              <a:rPr lang="bg-BG" sz="2000" b="1">
                <a:solidFill>
                  <a:srgbClr val="A50021"/>
                </a:solidFill>
              </a:rPr>
              <a:t>Въздействие на програмата и индикатори (2)</a:t>
            </a:r>
          </a:p>
        </p:txBody>
      </p:sp>
      <p:pic>
        <p:nvPicPr>
          <p:cNvPr id="46085" name="Picture 4"/>
          <p:cNvPicPr>
            <a:picLocks noChangeAspect="1" noChangeArrowheads="1"/>
          </p:cNvPicPr>
          <p:nvPr/>
        </p:nvPicPr>
        <p:blipFill>
          <a:blip r:embed="rId5"/>
          <a:srcRect/>
          <a:stretch>
            <a:fillRect/>
          </a:stretch>
        </p:blipFill>
        <p:spPr bwMode="auto">
          <a:xfrm>
            <a:off x="7848600" y="6172200"/>
            <a:ext cx="1054100" cy="525463"/>
          </a:xfrm>
          <a:prstGeom prst="rect">
            <a:avLst/>
          </a:prstGeom>
          <a:solidFill>
            <a:srgbClr val="FFFFFF"/>
          </a:solidFill>
          <a:ln w="9525">
            <a:noFill/>
            <a:miter lim="800000"/>
            <a:headEnd/>
            <a:tailEnd/>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ChangeArrowheads="1"/>
          </p:cNvSpPr>
          <p:nvPr/>
        </p:nvSpPr>
        <p:spPr bwMode="auto">
          <a:xfrm>
            <a:off x="152400" y="1905000"/>
            <a:ext cx="8785225" cy="4826000"/>
          </a:xfrm>
          <a:prstGeom prst="rect">
            <a:avLst/>
          </a:prstGeom>
          <a:noFill/>
          <a:ln w="9525">
            <a:noFill/>
            <a:miter lim="800000"/>
            <a:headEnd/>
            <a:tailEnd/>
          </a:ln>
        </p:spPr>
        <p:txBody>
          <a:bodyPr/>
          <a:lstStyle/>
          <a:p>
            <a:pPr algn="ctr">
              <a:lnSpc>
                <a:spcPct val="80000"/>
              </a:lnSpc>
              <a:spcBef>
                <a:spcPct val="20000"/>
              </a:spcBef>
              <a:buFont typeface="Arial" charset="0"/>
              <a:buNone/>
            </a:pPr>
            <a:endParaRPr lang="bg-BG" sz="300">
              <a:latin typeface="Calibri" pitchFamily="34" charset="0"/>
            </a:endParaRPr>
          </a:p>
          <a:p>
            <a:pPr algn="ctr">
              <a:lnSpc>
                <a:spcPct val="80000"/>
              </a:lnSpc>
              <a:spcBef>
                <a:spcPct val="20000"/>
              </a:spcBef>
              <a:buFont typeface="Arial" charset="0"/>
              <a:buNone/>
            </a:pPr>
            <a:endParaRPr lang="en-US" sz="600" b="1">
              <a:solidFill>
                <a:srgbClr val="336699"/>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spcBef>
                <a:spcPct val="20000"/>
              </a:spcBef>
              <a:buFont typeface="Arial" charset="0"/>
              <a:buNone/>
            </a:pPr>
            <a:endParaRPr lang="en-US" sz="200">
              <a:solidFill>
                <a:srgbClr val="336699"/>
              </a:solidFill>
              <a:latin typeface="Calibri" pitchFamily="34" charset="0"/>
              <a:hlinkClick r:id="rId3"/>
            </a:endParaRPr>
          </a:p>
        </p:txBody>
      </p:sp>
      <p:sp>
        <p:nvSpPr>
          <p:cNvPr id="48130" name="Rectangle 3"/>
          <p:cNvSpPr>
            <a:spLocks noChangeArrowheads="1"/>
          </p:cNvSpPr>
          <p:nvPr/>
        </p:nvSpPr>
        <p:spPr bwMode="auto">
          <a:xfrm>
            <a:off x="228600" y="2089150"/>
            <a:ext cx="8496300" cy="4616450"/>
          </a:xfrm>
          <a:prstGeom prst="rect">
            <a:avLst/>
          </a:prstGeom>
          <a:noFill/>
          <a:ln w="9525">
            <a:noFill/>
            <a:miter lim="800000"/>
            <a:headEnd/>
            <a:tailEnd/>
          </a:ln>
        </p:spPr>
        <p:txBody>
          <a:bodyPr/>
          <a:lstStyle/>
          <a:p>
            <a:pPr algn="just">
              <a:lnSpc>
                <a:spcPct val="120000"/>
              </a:lnSpc>
              <a:spcBef>
                <a:spcPct val="20000"/>
              </a:spcBef>
              <a:spcAft>
                <a:spcPct val="20000"/>
              </a:spcAft>
              <a:buClr>
                <a:srgbClr val="000000"/>
              </a:buClr>
              <a:buFont typeface="Wingdings" pitchFamily="2" charset="2"/>
              <a:buChar char="q"/>
            </a:pPr>
            <a:r>
              <a:rPr lang="ru-RU" sz="2000">
                <a:solidFill>
                  <a:srgbClr val="000000"/>
                </a:solidFill>
              </a:rPr>
              <a:t> </a:t>
            </a:r>
            <a:r>
              <a:rPr lang="en-US" sz="2000">
                <a:solidFill>
                  <a:srgbClr val="000000"/>
                </a:solidFill>
              </a:rPr>
              <a:t>SMART + </a:t>
            </a:r>
            <a:r>
              <a:rPr lang="bg-BG" sz="2000">
                <a:solidFill>
                  <a:srgbClr val="000000"/>
                </a:solidFill>
              </a:rPr>
              <a:t>Съответствие (релевантност) </a:t>
            </a:r>
            <a:r>
              <a:rPr lang="en-US" sz="2000">
                <a:solidFill>
                  <a:srgbClr val="000000"/>
                </a:solidFill>
              </a:rPr>
              <a:t>+ </a:t>
            </a:r>
            <a:r>
              <a:rPr lang="bg-BG" sz="2000">
                <a:solidFill>
                  <a:srgbClr val="000000"/>
                </a:solidFill>
              </a:rPr>
              <a:t>Яснота</a:t>
            </a:r>
            <a:r>
              <a:rPr lang="en-US" sz="2000">
                <a:solidFill>
                  <a:srgbClr val="000000"/>
                </a:solidFill>
              </a:rPr>
              <a:t> (</a:t>
            </a:r>
            <a:r>
              <a:rPr lang="bg-BG" sz="2000">
                <a:solidFill>
                  <a:srgbClr val="000000"/>
                </a:solidFill>
              </a:rPr>
              <a:t>Насоки за предварителна оценка</a:t>
            </a:r>
            <a:r>
              <a:rPr lang="en-US" sz="2000">
                <a:solidFill>
                  <a:srgbClr val="000000"/>
                </a:solidFill>
              </a:rPr>
              <a:t>)</a:t>
            </a:r>
            <a:endParaRPr lang="ru-RU" sz="2000">
              <a:solidFill>
                <a:srgbClr val="000000"/>
              </a:solidFill>
            </a:endParaRPr>
          </a:p>
          <a:p>
            <a:pPr algn="just">
              <a:lnSpc>
                <a:spcPct val="120000"/>
              </a:lnSpc>
              <a:spcBef>
                <a:spcPct val="20000"/>
              </a:spcBef>
              <a:spcAft>
                <a:spcPct val="20000"/>
              </a:spcAft>
              <a:buClr>
                <a:srgbClr val="000000"/>
              </a:buClr>
              <a:buFont typeface="Wingdings" pitchFamily="2" charset="2"/>
              <a:buChar char="q"/>
            </a:pPr>
            <a:r>
              <a:rPr lang="ru-RU" sz="2000">
                <a:solidFill>
                  <a:srgbClr val="000000"/>
                </a:solidFill>
              </a:rPr>
              <a:t> </a:t>
            </a:r>
            <a:r>
              <a:rPr lang="bg-BG" sz="2000">
                <a:solidFill>
                  <a:srgbClr val="000000"/>
                </a:solidFill>
              </a:rPr>
              <a:t>Логическа връзка между всички нива индикатори (изпълнение, резултат):</a:t>
            </a:r>
            <a:endParaRPr lang="ru-RU" sz="2000">
              <a:solidFill>
                <a:srgbClr val="000000"/>
              </a:solidFill>
            </a:endParaRPr>
          </a:p>
          <a:p>
            <a:pPr lvl="1" algn="just">
              <a:lnSpc>
                <a:spcPct val="120000"/>
              </a:lnSpc>
              <a:spcBef>
                <a:spcPct val="20000"/>
              </a:spcBef>
              <a:spcAft>
                <a:spcPct val="20000"/>
              </a:spcAft>
              <a:buClr>
                <a:srgbClr val="000000"/>
              </a:buClr>
              <a:buFont typeface="Wingdings" pitchFamily="2" charset="2"/>
              <a:buChar char="q"/>
            </a:pPr>
            <a:r>
              <a:rPr lang="ru-RU" sz="2000">
                <a:solidFill>
                  <a:srgbClr val="000000"/>
                </a:solidFill>
              </a:rPr>
              <a:t> </a:t>
            </a:r>
            <a:r>
              <a:rPr lang="ru-RU" sz="1600">
                <a:solidFill>
                  <a:srgbClr val="000000"/>
                </a:solidFill>
              </a:rPr>
              <a:t>Подход «отгоре-надолу»</a:t>
            </a:r>
          </a:p>
          <a:p>
            <a:pPr lvl="2" algn="just">
              <a:lnSpc>
                <a:spcPct val="120000"/>
              </a:lnSpc>
              <a:spcBef>
                <a:spcPct val="20000"/>
              </a:spcBef>
              <a:spcAft>
                <a:spcPct val="20000"/>
              </a:spcAft>
              <a:buClr>
                <a:srgbClr val="000000"/>
              </a:buClr>
              <a:buFont typeface="Wingdings" pitchFamily="2" charset="2"/>
              <a:buChar char="q"/>
            </a:pPr>
            <a:r>
              <a:rPr lang="ru-RU" sz="1600">
                <a:solidFill>
                  <a:srgbClr val="000000"/>
                </a:solidFill>
              </a:rPr>
              <a:t> </a:t>
            </a:r>
            <a:r>
              <a:rPr lang="ru-RU" sz="1400">
                <a:solidFill>
                  <a:srgbClr val="000000"/>
                </a:solidFill>
              </a:rPr>
              <a:t>Първо определяме крайното целево въздействие върху ключови индикатори на национално и регионално ниво, след което идентифицираме какви точно под-цели трябва да бъдат постигнати и с какви индикатори ще ги измерваме. Накрая определяме самите мерки, които ще допринесат за постигането на целите.</a:t>
            </a:r>
          </a:p>
          <a:p>
            <a:pPr lvl="1" algn="just">
              <a:lnSpc>
                <a:spcPct val="120000"/>
              </a:lnSpc>
              <a:spcBef>
                <a:spcPct val="20000"/>
              </a:spcBef>
              <a:spcAft>
                <a:spcPct val="20000"/>
              </a:spcAft>
              <a:buClr>
                <a:srgbClr val="000000"/>
              </a:buClr>
              <a:buFont typeface="Wingdings" pitchFamily="2" charset="2"/>
              <a:buChar char="q"/>
            </a:pPr>
            <a:r>
              <a:rPr lang="ru-RU" sz="1600">
                <a:solidFill>
                  <a:srgbClr val="000000"/>
                </a:solidFill>
              </a:rPr>
              <a:t> Подход «отдолу-нагоре»</a:t>
            </a:r>
          </a:p>
          <a:p>
            <a:pPr lvl="2" algn="just">
              <a:lnSpc>
                <a:spcPct val="120000"/>
              </a:lnSpc>
              <a:spcBef>
                <a:spcPct val="20000"/>
              </a:spcBef>
              <a:spcAft>
                <a:spcPct val="20000"/>
              </a:spcAft>
              <a:buClr>
                <a:srgbClr val="000000"/>
              </a:buClr>
              <a:buFont typeface="Wingdings" pitchFamily="2" charset="2"/>
              <a:buChar char="q"/>
            </a:pPr>
            <a:r>
              <a:rPr lang="ru-RU" sz="1400">
                <a:solidFill>
                  <a:srgbClr val="000000"/>
                </a:solidFill>
              </a:rPr>
              <a:t> Въз основа на определените мерки, идентифицираме преките и косвените ефекти върху социално-икономическия живот на регионално и национално ниво и определяме индикаторите, които ги измерват.</a:t>
            </a:r>
          </a:p>
          <a:p>
            <a:pPr lvl="1" algn="just">
              <a:lnSpc>
                <a:spcPct val="120000"/>
              </a:lnSpc>
              <a:spcBef>
                <a:spcPct val="20000"/>
              </a:spcBef>
              <a:spcAft>
                <a:spcPct val="20000"/>
              </a:spcAft>
              <a:buClr>
                <a:srgbClr val="000000"/>
              </a:buClr>
            </a:pPr>
            <a:endParaRPr lang="ru-RU" sz="1600">
              <a:solidFill>
                <a:srgbClr val="000000"/>
              </a:solidFill>
            </a:endParaRPr>
          </a:p>
        </p:txBody>
      </p:sp>
      <p:pic>
        <p:nvPicPr>
          <p:cNvPr id="48131" name="Picture 4"/>
          <p:cNvPicPr>
            <a:picLocks noChangeAspect="1" noChangeArrowheads="1"/>
          </p:cNvPicPr>
          <p:nvPr/>
        </p:nvPicPr>
        <p:blipFill>
          <a:blip r:embed="rId4"/>
          <a:srcRect/>
          <a:stretch>
            <a:fillRect/>
          </a:stretch>
        </p:blipFill>
        <p:spPr bwMode="auto">
          <a:xfrm>
            <a:off x="0" y="0"/>
            <a:ext cx="9144000" cy="1916113"/>
          </a:xfrm>
          <a:prstGeom prst="rect">
            <a:avLst/>
          </a:prstGeom>
          <a:noFill/>
          <a:ln w="9525">
            <a:noFill/>
            <a:miter lim="800000"/>
            <a:headEnd/>
            <a:tailEnd/>
          </a:ln>
        </p:spPr>
      </p:pic>
      <p:sp>
        <p:nvSpPr>
          <p:cNvPr id="48132" name="Rectangle 5"/>
          <p:cNvSpPr>
            <a:spLocks noChangeArrowheads="1"/>
          </p:cNvSpPr>
          <p:nvPr/>
        </p:nvSpPr>
        <p:spPr bwMode="auto">
          <a:xfrm>
            <a:off x="1295400" y="1600200"/>
            <a:ext cx="6705600" cy="533400"/>
          </a:xfrm>
          <a:prstGeom prst="rect">
            <a:avLst/>
          </a:prstGeom>
          <a:noFill/>
          <a:ln w="9525">
            <a:noFill/>
            <a:miter lim="800000"/>
            <a:headEnd/>
            <a:tailEnd/>
          </a:ln>
        </p:spPr>
        <p:txBody>
          <a:bodyPr anchor="ctr"/>
          <a:lstStyle/>
          <a:p>
            <a:pPr algn="ctr"/>
            <a:r>
              <a:rPr lang="bg-BG" sz="2000" b="1">
                <a:solidFill>
                  <a:srgbClr val="A50021"/>
                </a:solidFill>
              </a:rPr>
              <a:t>Основни принципи при определяне на индикаторите (2)</a:t>
            </a:r>
          </a:p>
        </p:txBody>
      </p:sp>
      <p:pic>
        <p:nvPicPr>
          <p:cNvPr id="48133" name="Picture 4"/>
          <p:cNvPicPr>
            <a:picLocks noChangeAspect="1" noChangeArrowheads="1"/>
          </p:cNvPicPr>
          <p:nvPr/>
        </p:nvPicPr>
        <p:blipFill>
          <a:blip r:embed="rId5"/>
          <a:srcRect/>
          <a:stretch>
            <a:fillRect/>
          </a:stretch>
        </p:blipFill>
        <p:spPr bwMode="auto">
          <a:xfrm>
            <a:off x="7924800" y="6332538"/>
            <a:ext cx="1054100" cy="525462"/>
          </a:xfrm>
          <a:prstGeom prst="rect">
            <a:avLst/>
          </a:prstGeom>
          <a:solidFill>
            <a:srgbClr val="FFFFFF"/>
          </a:solidFill>
          <a:ln w="9525">
            <a:no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ChangeArrowheads="1"/>
          </p:cNvSpPr>
          <p:nvPr/>
        </p:nvSpPr>
        <p:spPr bwMode="auto">
          <a:xfrm>
            <a:off x="152400" y="1905000"/>
            <a:ext cx="8785225" cy="4826000"/>
          </a:xfrm>
          <a:prstGeom prst="rect">
            <a:avLst/>
          </a:prstGeom>
          <a:noFill/>
          <a:ln w="9525">
            <a:noFill/>
            <a:miter lim="800000"/>
            <a:headEnd/>
            <a:tailEnd/>
          </a:ln>
        </p:spPr>
        <p:txBody>
          <a:bodyPr/>
          <a:lstStyle/>
          <a:p>
            <a:pPr algn="ctr">
              <a:lnSpc>
                <a:spcPct val="80000"/>
              </a:lnSpc>
              <a:spcBef>
                <a:spcPct val="20000"/>
              </a:spcBef>
              <a:buFont typeface="Arial" charset="0"/>
              <a:buNone/>
            </a:pPr>
            <a:endParaRPr lang="bg-BG" sz="300">
              <a:latin typeface="Calibri" pitchFamily="34" charset="0"/>
            </a:endParaRPr>
          </a:p>
          <a:p>
            <a:pPr algn="ctr">
              <a:lnSpc>
                <a:spcPct val="80000"/>
              </a:lnSpc>
              <a:spcBef>
                <a:spcPct val="20000"/>
              </a:spcBef>
              <a:buFont typeface="Arial" charset="0"/>
              <a:buNone/>
            </a:pPr>
            <a:endParaRPr lang="en-US" sz="600" b="1">
              <a:solidFill>
                <a:srgbClr val="336699"/>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spcBef>
                <a:spcPct val="20000"/>
              </a:spcBef>
              <a:buFont typeface="Arial" charset="0"/>
              <a:buNone/>
            </a:pPr>
            <a:endParaRPr lang="en-US" sz="200">
              <a:solidFill>
                <a:srgbClr val="336699"/>
              </a:solidFill>
              <a:latin typeface="Calibri" pitchFamily="34" charset="0"/>
              <a:hlinkClick r:id="rId3"/>
            </a:endParaRPr>
          </a:p>
        </p:txBody>
      </p:sp>
      <p:sp>
        <p:nvSpPr>
          <p:cNvPr id="50178" name="Rectangle 3"/>
          <p:cNvSpPr>
            <a:spLocks noChangeArrowheads="1"/>
          </p:cNvSpPr>
          <p:nvPr/>
        </p:nvSpPr>
        <p:spPr bwMode="auto">
          <a:xfrm>
            <a:off x="228600" y="2133600"/>
            <a:ext cx="8496300" cy="4616450"/>
          </a:xfrm>
          <a:prstGeom prst="rect">
            <a:avLst/>
          </a:prstGeom>
          <a:noFill/>
          <a:ln w="9525">
            <a:noFill/>
            <a:miter lim="800000"/>
            <a:headEnd/>
            <a:tailEnd/>
          </a:ln>
        </p:spPr>
        <p:txBody>
          <a:bodyPr/>
          <a:lstStyle/>
          <a:p>
            <a:pPr algn="just">
              <a:lnSpc>
                <a:spcPct val="120000"/>
              </a:lnSpc>
              <a:spcBef>
                <a:spcPct val="20000"/>
              </a:spcBef>
              <a:spcAft>
                <a:spcPct val="20000"/>
              </a:spcAft>
              <a:buClr>
                <a:srgbClr val="000000"/>
              </a:buClr>
              <a:buFont typeface="Wingdings" pitchFamily="2" charset="2"/>
              <a:buChar char="q"/>
            </a:pPr>
            <a:r>
              <a:rPr lang="ru-RU" sz="2000">
                <a:solidFill>
                  <a:srgbClr val="000000"/>
                </a:solidFill>
              </a:rPr>
              <a:t> </a:t>
            </a:r>
            <a:r>
              <a:rPr lang="bg-BG" sz="2000">
                <a:solidFill>
                  <a:srgbClr val="000000"/>
                </a:solidFill>
              </a:rPr>
              <a:t>Б</a:t>
            </a:r>
            <a:r>
              <a:rPr lang="ru-RU" sz="2000">
                <a:solidFill>
                  <a:srgbClr val="000000"/>
                </a:solidFill>
              </a:rPr>
              <a:t>азирано на наличната административна информация в ресорните институции и официалната статистическа информация от НСИ и Евростат.</a:t>
            </a:r>
          </a:p>
          <a:p>
            <a:pPr algn="just">
              <a:lnSpc>
                <a:spcPct val="120000"/>
              </a:lnSpc>
              <a:spcBef>
                <a:spcPct val="20000"/>
              </a:spcBef>
              <a:spcAft>
                <a:spcPct val="20000"/>
              </a:spcAft>
              <a:buClr>
                <a:srgbClr val="000000"/>
              </a:buClr>
              <a:buFont typeface="Wingdings" pitchFamily="2" charset="2"/>
              <a:buChar char="q"/>
            </a:pPr>
            <a:r>
              <a:rPr lang="ru-RU" sz="2000">
                <a:solidFill>
                  <a:srgbClr val="000000"/>
                </a:solidFill>
              </a:rPr>
              <a:t> При измерването на резултата (и ефектите), идентифицираните показатели трябва да отразяват постигнати конкретни социално-икономически ползи от изпълнението на политиките.</a:t>
            </a:r>
          </a:p>
          <a:p>
            <a:pPr lvl="1" algn="just">
              <a:lnSpc>
                <a:spcPct val="120000"/>
              </a:lnSpc>
              <a:spcBef>
                <a:spcPct val="20000"/>
              </a:spcBef>
              <a:spcAft>
                <a:spcPct val="20000"/>
              </a:spcAft>
              <a:buClr>
                <a:srgbClr val="000000"/>
              </a:buClr>
              <a:buFont typeface="Wingdings" pitchFamily="2" charset="2"/>
              <a:buChar char="q"/>
            </a:pPr>
            <a:r>
              <a:rPr lang="ru-RU" sz="1600">
                <a:solidFill>
                  <a:srgbClr val="000000"/>
                </a:solidFill>
              </a:rPr>
              <a:t> В много от случаите липсват официални или институционални данни. В тези случаи, формулирането на показатели е съобразено с възможността даден процес да бъде измерен с допълнителен специализиран анализ и/или проучване.</a:t>
            </a:r>
          </a:p>
        </p:txBody>
      </p:sp>
      <p:pic>
        <p:nvPicPr>
          <p:cNvPr id="50179" name="Picture 4"/>
          <p:cNvPicPr>
            <a:picLocks noChangeAspect="1" noChangeArrowheads="1"/>
          </p:cNvPicPr>
          <p:nvPr/>
        </p:nvPicPr>
        <p:blipFill>
          <a:blip r:embed="rId4"/>
          <a:srcRect/>
          <a:stretch>
            <a:fillRect/>
          </a:stretch>
        </p:blipFill>
        <p:spPr bwMode="auto">
          <a:xfrm>
            <a:off x="0" y="0"/>
            <a:ext cx="9144000" cy="1916113"/>
          </a:xfrm>
          <a:prstGeom prst="rect">
            <a:avLst/>
          </a:prstGeom>
          <a:noFill/>
          <a:ln w="9525">
            <a:noFill/>
            <a:miter lim="800000"/>
            <a:headEnd/>
            <a:tailEnd/>
          </a:ln>
        </p:spPr>
      </p:pic>
      <p:sp>
        <p:nvSpPr>
          <p:cNvPr id="50180" name="Rectangle 5"/>
          <p:cNvSpPr>
            <a:spLocks noChangeArrowheads="1"/>
          </p:cNvSpPr>
          <p:nvPr/>
        </p:nvSpPr>
        <p:spPr bwMode="auto">
          <a:xfrm>
            <a:off x="1600200" y="1447800"/>
            <a:ext cx="6705600" cy="533400"/>
          </a:xfrm>
          <a:prstGeom prst="rect">
            <a:avLst/>
          </a:prstGeom>
          <a:noFill/>
          <a:ln w="9525">
            <a:noFill/>
            <a:miter lim="800000"/>
            <a:headEnd/>
            <a:tailEnd/>
          </a:ln>
        </p:spPr>
        <p:txBody>
          <a:bodyPr anchor="ctr"/>
          <a:lstStyle/>
          <a:p>
            <a:pPr algn="ctr"/>
            <a:r>
              <a:rPr lang="ru-RU" sz="2000" b="1">
                <a:solidFill>
                  <a:srgbClr val="A50021"/>
                </a:solidFill>
              </a:rPr>
              <a:t>Определяне на показатели, стойности и източници на информация</a:t>
            </a:r>
            <a:endParaRPr lang="bg-BG" sz="2000" b="1">
              <a:solidFill>
                <a:srgbClr val="A50021"/>
              </a:solidFill>
            </a:endParaRPr>
          </a:p>
        </p:txBody>
      </p:sp>
      <p:pic>
        <p:nvPicPr>
          <p:cNvPr id="50181" name="Picture 4"/>
          <p:cNvPicPr>
            <a:picLocks noChangeAspect="1" noChangeArrowheads="1"/>
          </p:cNvPicPr>
          <p:nvPr/>
        </p:nvPicPr>
        <p:blipFill>
          <a:blip r:embed="rId5"/>
          <a:srcRect/>
          <a:stretch>
            <a:fillRect/>
          </a:stretch>
        </p:blipFill>
        <p:spPr bwMode="auto">
          <a:xfrm>
            <a:off x="7848600" y="6172200"/>
            <a:ext cx="1054100" cy="525463"/>
          </a:xfrm>
          <a:prstGeom prst="rect">
            <a:avLst/>
          </a:prstGeom>
          <a:solidFill>
            <a:srgbClr val="FFFFFF"/>
          </a:solid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ChangeArrowheads="1"/>
          </p:cNvSpPr>
          <p:nvPr/>
        </p:nvSpPr>
        <p:spPr bwMode="auto">
          <a:xfrm>
            <a:off x="152400" y="1905000"/>
            <a:ext cx="8785225" cy="4826000"/>
          </a:xfrm>
          <a:prstGeom prst="rect">
            <a:avLst/>
          </a:prstGeom>
          <a:noFill/>
          <a:ln w="9525">
            <a:noFill/>
            <a:miter lim="800000"/>
            <a:headEnd/>
            <a:tailEnd/>
          </a:ln>
        </p:spPr>
        <p:txBody>
          <a:bodyPr/>
          <a:lstStyle/>
          <a:p>
            <a:pPr algn="ctr">
              <a:lnSpc>
                <a:spcPct val="80000"/>
              </a:lnSpc>
              <a:spcBef>
                <a:spcPct val="20000"/>
              </a:spcBef>
              <a:buFont typeface="Arial" charset="0"/>
              <a:buNone/>
            </a:pPr>
            <a:endParaRPr lang="bg-BG" sz="300">
              <a:latin typeface="Calibri" pitchFamily="34" charset="0"/>
            </a:endParaRPr>
          </a:p>
          <a:p>
            <a:pPr algn="ctr">
              <a:lnSpc>
                <a:spcPct val="80000"/>
              </a:lnSpc>
              <a:spcBef>
                <a:spcPct val="20000"/>
              </a:spcBef>
              <a:buFont typeface="Arial" charset="0"/>
              <a:buNone/>
            </a:pPr>
            <a:endParaRPr lang="en-US" sz="600" b="1">
              <a:solidFill>
                <a:srgbClr val="336699"/>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spcBef>
                <a:spcPct val="20000"/>
              </a:spcBef>
              <a:buFont typeface="Arial" charset="0"/>
              <a:buNone/>
            </a:pPr>
            <a:endParaRPr lang="en-US" sz="200">
              <a:solidFill>
                <a:srgbClr val="336699"/>
              </a:solidFill>
              <a:latin typeface="Calibri" pitchFamily="34" charset="0"/>
              <a:hlinkClick r:id="rId3"/>
            </a:endParaRPr>
          </a:p>
        </p:txBody>
      </p:sp>
      <p:sp>
        <p:nvSpPr>
          <p:cNvPr id="52226" name="Rectangle 3"/>
          <p:cNvSpPr>
            <a:spLocks noChangeArrowheads="1"/>
          </p:cNvSpPr>
          <p:nvPr/>
        </p:nvSpPr>
        <p:spPr bwMode="auto">
          <a:xfrm>
            <a:off x="228600" y="2590800"/>
            <a:ext cx="8496300" cy="4159250"/>
          </a:xfrm>
          <a:prstGeom prst="rect">
            <a:avLst/>
          </a:prstGeom>
          <a:noFill/>
          <a:ln w="9525">
            <a:noFill/>
            <a:miter lim="800000"/>
            <a:headEnd/>
            <a:tailEnd/>
          </a:ln>
        </p:spPr>
        <p:txBody>
          <a:bodyPr/>
          <a:lstStyle/>
          <a:p>
            <a:pPr algn="just">
              <a:lnSpc>
                <a:spcPct val="120000"/>
              </a:lnSpc>
              <a:spcBef>
                <a:spcPct val="20000"/>
              </a:spcBef>
              <a:spcAft>
                <a:spcPct val="20000"/>
              </a:spcAft>
              <a:buClr>
                <a:srgbClr val="000000"/>
              </a:buClr>
              <a:buFont typeface="Wingdings" pitchFamily="2" charset="2"/>
              <a:buChar char="q"/>
            </a:pPr>
            <a:r>
              <a:rPr lang="ru-RU" sz="2000"/>
              <a:t> Заложени индикатори в НПР БГ2020 (за изпълнение, за резултат и за макроикономически ефект)</a:t>
            </a:r>
          </a:p>
          <a:p>
            <a:pPr algn="just">
              <a:lnSpc>
                <a:spcPct val="120000"/>
              </a:lnSpc>
              <a:spcBef>
                <a:spcPct val="20000"/>
              </a:spcBef>
              <a:spcAft>
                <a:spcPct val="20000"/>
              </a:spcAft>
              <a:buClr>
                <a:srgbClr val="000000"/>
              </a:buClr>
              <a:buFont typeface="Wingdings" pitchFamily="2" charset="2"/>
              <a:buChar char="q"/>
            </a:pPr>
            <a:r>
              <a:rPr lang="ru-RU" sz="2000"/>
              <a:t> Проект на Регламент за ЕФРР</a:t>
            </a:r>
          </a:p>
          <a:p>
            <a:pPr algn="just">
              <a:lnSpc>
                <a:spcPct val="120000"/>
              </a:lnSpc>
              <a:spcBef>
                <a:spcPct val="20000"/>
              </a:spcBef>
              <a:spcAft>
                <a:spcPct val="20000"/>
              </a:spcAft>
              <a:buClr>
                <a:srgbClr val="000000"/>
              </a:buClr>
              <a:buFont typeface="Wingdings" pitchFamily="2" charset="2"/>
              <a:buChar char="q"/>
            </a:pPr>
            <a:r>
              <a:rPr lang="ru-RU" sz="2000"/>
              <a:t> Национална стратегия за регионално развитие</a:t>
            </a:r>
          </a:p>
          <a:p>
            <a:pPr algn="just">
              <a:lnSpc>
                <a:spcPct val="120000"/>
              </a:lnSpc>
              <a:spcBef>
                <a:spcPct val="20000"/>
              </a:spcBef>
              <a:spcAft>
                <a:spcPct val="20000"/>
              </a:spcAft>
              <a:buClr>
                <a:srgbClr val="000000"/>
              </a:buClr>
              <a:buFont typeface="Wingdings" pitchFamily="2" charset="2"/>
              <a:buChar char="q"/>
            </a:pPr>
            <a:r>
              <a:rPr lang="ru-RU" sz="2000"/>
              <a:t> Междинна оценка на ОПРР 2007-2013</a:t>
            </a:r>
            <a:endParaRPr lang="ru-RU" sz="1600"/>
          </a:p>
          <a:p>
            <a:pPr algn="just">
              <a:lnSpc>
                <a:spcPct val="120000"/>
              </a:lnSpc>
              <a:spcBef>
                <a:spcPct val="20000"/>
              </a:spcBef>
              <a:spcAft>
                <a:spcPct val="20000"/>
              </a:spcAft>
              <a:buClr>
                <a:srgbClr val="000000"/>
              </a:buClr>
              <a:buFont typeface="Wingdings" pitchFamily="2" charset="2"/>
              <a:buChar char="q"/>
            </a:pPr>
            <a:endParaRPr lang="ru-RU" sz="2000">
              <a:solidFill>
                <a:srgbClr val="000000"/>
              </a:solidFill>
            </a:endParaRPr>
          </a:p>
        </p:txBody>
      </p:sp>
      <p:pic>
        <p:nvPicPr>
          <p:cNvPr id="52227" name="Picture 4"/>
          <p:cNvPicPr>
            <a:picLocks noChangeAspect="1" noChangeArrowheads="1"/>
          </p:cNvPicPr>
          <p:nvPr/>
        </p:nvPicPr>
        <p:blipFill>
          <a:blip r:embed="rId4"/>
          <a:srcRect/>
          <a:stretch>
            <a:fillRect/>
          </a:stretch>
        </p:blipFill>
        <p:spPr bwMode="auto">
          <a:xfrm>
            <a:off x="0" y="0"/>
            <a:ext cx="9144000" cy="1916113"/>
          </a:xfrm>
          <a:prstGeom prst="rect">
            <a:avLst/>
          </a:prstGeom>
          <a:noFill/>
          <a:ln w="9525">
            <a:noFill/>
            <a:miter lim="800000"/>
            <a:headEnd/>
            <a:tailEnd/>
          </a:ln>
        </p:spPr>
      </p:pic>
      <p:sp>
        <p:nvSpPr>
          <p:cNvPr id="52228" name="Rectangle 5"/>
          <p:cNvSpPr>
            <a:spLocks noChangeArrowheads="1"/>
          </p:cNvSpPr>
          <p:nvPr/>
        </p:nvSpPr>
        <p:spPr bwMode="auto">
          <a:xfrm>
            <a:off x="1600200" y="1447800"/>
            <a:ext cx="6705600" cy="533400"/>
          </a:xfrm>
          <a:prstGeom prst="rect">
            <a:avLst/>
          </a:prstGeom>
          <a:noFill/>
          <a:ln w="9525">
            <a:noFill/>
            <a:miter lim="800000"/>
            <a:headEnd/>
            <a:tailEnd/>
          </a:ln>
        </p:spPr>
        <p:txBody>
          <a:bodyPr anchor="ctr"/>
          <a:lstStyle/>
          <a:p>
            <a:pPr algn="ctr"/>
            <a:r>
              <a:rPr lang="ru-RU" sz="2000" b="1">
                <a:solidFill>
                  <a:srgbClr val="A50021"/>
                </a:solidFill>
              </a:rPr>
              <a:t>Списък на индикатори</a:t>
            </a:r>
            <a:endParaRPr lang="bg-BG" sz="2000" b="1">
              <a:solidFill>
                <a:srgbClr val="A50021"/>
              </a:solidFill>
            </a:endParaRPr>
          </a:p>
        </p:txBody>
      </p:sp>
      <p:pic>
        <p:nvPicPr>
          <p:cNvPr id="52229" name="Picture 4"/>
          <p:cNvPicPr>
            <a:picLocks noChangeAspect="1" noChangeArrowheads="1"/>
          </p:cNvPicPr>
          <p:nvPr/>
        </p:nvPicPr>
        <p:blipFill>
          <a:blip r:embed="rId5"/>
          <a:srcRect/>
          <a:stretch>
            <a:fillRect/>
          </a:stretch>
        </p:blipFill>
        <p:spPr bwMode="auto">
          <a:xfrm>
            <a:off x="7848600" y="6172200"/>
            <a:ext cx="1054100" cy="525463"/>
          </a:xfrm>
          <a:prstGeom prst="rect">
            <a:avLst/>
          </a:prstGeom>
          <a:solidFill>
            <a:srgbClr val="FFFFFF"/>
          </a:solid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http://www.pedge.com/secretshopper2x2.jpg"/>
          <p:cNvPicPr>
            <a:picLocks noChangeAspect="1" noChangeArrowheads="1"/>
          </p:cNvPicPr>
          <p:nvPr/>
        </p:nvPicPr>
        <p:blipFill>
          <a:blip r:embed="rId3"/>
          <a:srcRect/>
          <a:stretch>
            <a:fillRect/>
          </a:stretch>
        </p:blipFill>
        <p:spPr bwMode="auto">
          <a:xfrm>
            <a:off x="5886450" y="1828800"/>
            <a:ext cx="3257550" cy="3257550"/>
          </a:xfrm>
          <a:prstGeom prst="rect">
            <a:avLst/>
          </a:prstGeom>
          <a:noFill/>
          <a:ln w="9525">
            <a:noFill/>
            <a:miter lim="800000"/>
            <a:headEnd/>
            <a:tailEnd/>
          </a:ln>
        </p:spPr>
      </p:pic>
      <p:sp>
        <p:nvSpPr>
          <p:cNvPr id="17410" name="Rectangle 2"/>
          <p:cNvSpPr>
            <a:spLocks noChangeArrowheads="1"/>
          </p:cNvSpPr>
          <p:nvPr/>
        </p:nvSpPr>
        <p:spPr bwMode="auto">
          <a:xfrm>
            <a:off x="152400" y="1905000"/>
            <a:ext cx="8785225" cy="4826000"/>
          </a:xfrm>
          <a:prstGeom prst="rect">
            <a:avLst/>
          </a:prstGeom>
          <a:noFill/>
          <a:ln w="9525">
            <a:noFill/>
            <a:miter lim="800000"/>
            <a:headEnd/>
            <a:tailEnd/>
          </a:ln>
        </p:spPr>
        <p:txBody>
          <a:bodyPr/>
          <a:lstStyle/>
          <a:p>
            <a:pPr algn="ctr">
              <a:lnSpc>
                <a:spcPct val="80000"/>
              </a:lnSpc>
              <a:spcBef>
                <a:spcPct val="20000"/>
              </a:spcBef>
              <a:buFont typeface="Arial" charset="0"/>
              <a:buNone/>
            </a:pPr>
            <a:endParaRPr lang="bg-BG" sz="300">
              <a:latin typeface="Calibri" pitchFamily="34" charset="0"/>
            </a:endParaRPr>
          </a:p>
          <a:p>
            <a:pPr algn="ctr">
              <a:lnSpc>
                <a:spcPct val="80000"/>
              </a:lnSpc>
              <a:spcBef>
                <a:spcPct val="20000"/>
              </a:spcBef>
              <a:buFont typeface="Arial" charset="0"/>
              <a:buNone/>
            </a:pPr>
            <a:endParaRPr lang="en-US" sz="600" b="1">
              <a:solidFill>
                <a:srgbClr val="336699"/>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spcBef>
                <a:spcPct val="20000"/>
              </a:spcBef>
              <a:buFont typeface="Arial" charset="0"/>
              <a:buNone/>
            </a:pPr>
            <a:endParaRPr lang="en-US" sz="200">
              <a:solidFill>
                <a:srgbClr val="336699"/>
              </a:solidFill>
              <a:latin typeface="Calibri" pitchFamily="34" charset="0"/>
              <a:hlinkClick r:id="rId4"/>
            </a:endParaRPr>
          </a:p>
        </p:txBody>
      </p:sp>
      <p:sp>
        <p:nvSpPr>
          <p:cNvPr id="3075" name="Rectangle 3"/>
          <p:cNvSpPr>
            <a:spLocks noChangeArrowheads="1"/>
          </p:cNvSpPr>
          <p:nvPr/>
        </p:nvSpPr>
        <p:spPr bwMode="auto">
          <a:xfrm>
            <a:off x="228600" y="2133600"/>
            <a:ext cx="8496300" cy="4616450"/>
          </a:xfrm>
          <a:prstGeom prst="rect">
            <a:avLst/>
          </a:prstGeom>
          <a:noFill/>
          <a:ln>
            <a:noFill/>
          </a:ln>
          <a:effectLst/>
          <a:extLst>
            <a:ext uri="{909E8E84-426E-40DD-AFC4-6F175D3DCCD1}"/>
            <a:ext uri="{91240B29-F687-4F45-9708-019B960494DF}"/>
            <a:ext uri="{AF507438-7753-43E0-B8FC-AC1667EBCBE1}"/>
          </a:extLst>
        </p:spPr>
        <p:txBody>
          <a:bodyPr/>
          <a:lstStyle/>
          <a:p>
            <a:pPr algn="just">
              <a:lnSpc>
                <a:spcPct val="120000"/>
              </a:lnSpc>
              <a:spcBef>
                <a:spcPct val="20000"/>
              </a:spcBef>
              <a:spcAft>
                <a:spcPct val="20000"/>
              </a:spcAft>
              <a:buClr>
                <a:srgbClr val="000000"/>
              </a:buClr>
              <a:buFont typeface="Wingdings" pitchFamily="2" charset="2"/>
              <a:buChar char="Ø"/>
              <a:defRPr/>
            </a:pPr>
            <a:r>
              <a:rPr lang="bg-BG" dirty="0">
                <a:solidFill>
                  <a:srgbClr val="000000"/>
                </a:solidFill>
              </a:rPr>
              <a:t> </a:t>
            </a:r>
            <a:r>
              <a:rPr lang="bg-BG" dirty="0">
                <a:solidFill>
                  <a:srgbClr val="000000"/>
                </a:solidFill>
              </a:rPr>
              <a:t> Водещи документи на ЕС по отношение на външната съгласуваност</a:t>
            </a:r>
          </a:p>
          <a:p>
            <a:pPr algn="just">
              <a:lnSpc>
                <a:spcPct val="120000"/>
              </a:lnSpc>
              <a:spcBef>
                <a:spcPct val="20000"/>
              </a:spcBef>
              <a:spcAft>
                <a:spcPct val="20000"/>
              </a:spcAft>
              <a:buClr>
                <a:srgbClr val="000000"/>
              </a:buClr>
              <a:buFont typeface="Wingdings" pitchFamily="2" charset="2"/>
              <a:buChar char="Ø"/>
              <a:defRPr/>
            </a:pPr>
            <a:r>
              <a:rPr lang="bg-BG" dirty="0">
                <a:solidFill>
                  <a:srgbClr val="000000"/>
                </a:solidFill>
                <a:effectLst>
                  <a:outerShdw blurRad="38100" dist="38100" dir="2700000" algn="tl">
                    <a:srgbClr val="C0C0C0"/>
                  </a:outerShdw>
                </a:effectLst>
              </a:rPr>
              <a:t> </a:t>
            </a:r>
            <a:r>
              <a:rPr lang="bg-BG" dirty="0">
                <a:solidFill>
                  <a:srgbClr val="000000"/>
                </a:solidFill>
                <a:effectLst>
                  <a:outerShdw blurRad="38100" dist="38100" dir="2700000" algn="tl">
                    <a:srgbClr val="C0C0C0"/>
                  </a:outerShdw>
                </a:effectLst>
              </a:rPr>
              <a:t> Водещи </a:t>
            </a:r>
            <a:r>
              <a:rPr lang="bg-BG" dirty="0">
                <a:solidFill>
                  <a:srgbClr val="000000"/>
                </a:solidFill>
              </a:rPr>
              <a:t>национални документи </a:t>
            </a:r>
            <a:r>
              <a:rPr lang="bg-BG" dirty="0">
                <a:solidFill>
                  <a:srgbClr val="000000"/>
                </a:solidFill>
              </a:rPr>
              <a:t>по отношение на външната </a:t>
            </a:r>
            <a:r>
              <a:rPr lang="bg-BG" dirty="0">
                <a:solidFill>
                  <a:srgbClr val="000000"/>
                </a:solidFill>
              </a:rPr>
              <a:t>съгласуваност</a:t>
            </a:r>
          </a:p>
          <a:p>
            <a:pPr algn="just">
              <a:lnSpc>
                <a:spcPct val="120000"/>
              </a:lnSpc>
              <a:spcBef>
                <a:spcPct val="20000"/>
              </a:spcBef>
              <a:spcAft>
                <a:spcPct val="20000"/>
              </a:spcAft>
              <a:buClr>
                <a:srgbClr val="000000"/>
              </a:buClr>
              <a:buFont typeface="Wingdings" pitchFamily="2" charset="2"/>
              <a:buChar char="Ø"/>
              <a:defRPr/>
            </a:pPr>
            <a:r>
              <a:rPr lang="bg-BG" dirty="0">
                <a:solidFill>
                  <a:srgbClr val="000000"/>
                </a:solidFill>
              </a:rPr>
              <a:t> </a:t>
            </a:r>
            <a:r>
              <a:rPr lang="bg-BG" dirty="0">
                <a:solidFill>
                  <a:srgbClr val="000000"/>
                </a:solidFill>
              </a:rPr>
              <a:t> Първи впечатления</a:t>
            </a:r>
          </a:p>
          <a:p>
            <a:pPr algn="just">
              <a:lnSpc>
                <a:spcPct val="120000"/>
              </a:lnSpc>
              <a:spcBef>
                <a:spcPct val="20000"/>
              </a:spcBef>
              <a:spcAft>
                <a:spcPct val="20000"/>
              </a:spcAft>
              <a:buClr>
                <a:srgbClr val="000000"/>
              </a:buClr>
              <a:buFont typeface="Wingdings" pitchFamily="2" charset="2"/>
              <a:buChar char="Ø"/>
              <a:defRPr/>
            </a:pPr>
            <a:endParaRPr lang="bg-BG" dirty="0">
              <a:solidFill>
                <a:srgbClr val="000000"/>
              </a:solidFill>
            </a:endParaRPr>
          </a:p>
          <a:p>
            <a:pPr algn="just">
              <a:lnSpc>
                <a:spcPct val="120000"/>
              </a:lnSpc>
              <a:spcBef>
                <a:spcPct val="20000"/>
              </a:spcBef>
              <a:spcAft>
                <a:spcPct val="20000"/>
              </a:spcAft>
              <a:buClr>
                <a:srgbClr val="000000"/>
              </a:buClr>
              <a:buFont typeface="Wingdings" pitchFamily="2" charset="2"/>
              <a:buChar char="Ø"/>
              <a:defRPr/>
            </a:pPr>
            <a:r>
              <a:rPr lang="bg-BG" dirty="0">
                <a:solidFill>
                  <a:srgbClr val="000000"/>
                </a:solidFill>
                <a:effectLst>
                  <a:outerShdw blurRad="38100" dist="38100" dir="2700000" algn="tl">
                    <a:srgbClr val="C0C0C0"/>
                  </a:outerShdw>
                </a:effectLst>
              </a:rPr>
              <a:t> (Вътрешна съгласуваност)</a:t>
            </a:r>
            <a:endParaRPr lang="bg-BG" sz="2000" dirty="0">
              <a:solidFill>
                <a:srgbClr val="000099"/>
              </a:solidFill>
              <a:effectLst>
                <a:outerShdw blurRad="38100" dist="38100" dir="2700000" algn="tl">
                  <a:srgbClr val="C0C0C0"/>
                </a:outerShdw>
              </a:effectLst>
            </a:endParaRPr>
          </a:p>
          <a:p>
            <a:pPr algn="just">
              <a:lnSpc>
                <a:spcPct val="120000"/>
              </a:lnSpc>
              <a:spcBef>
                <a:spcPct val="20000"/>
              </a:spcBef>
              <a:spcAft>
                <a:spcPct val="20000"/>
              </a:spcAft>
              <a:buClr>
                <a:srgbClr val="000000"/>
              </a:buClr>
              <a:buFont typeface="Wingdings" pitchFamily="2" charset="2"/>
              <a:buChar char="Ø"/>
              <a:defRPr/>
            </a:pPr>
            <a:endParaRPr lang="bg-BG" dirty="0">
              <a:solidFill>
                <a:srgbClr val="000000"/>
              </a:solidFill>
            </a:endParaRPr>
          </a:p>
          <a:p>
            <a:pPr algn="just">
              <a:lnSpc>
                <a:spcPct val="120000"/>
              </a:lnSpc>
              <a:spcBef>
                <a:spcPct val="20000"/>
              </a:spcBef>
              <a:spcAft>
                <a:spcPct val="20000"/>
              </a:spcAft>
              <a:buClr>
                <a:srgbClr val="000000"/>
              </a:buClr>
              <a:buFont typeface="Wingdings" pitchFamily="2" charset="2"/>
              <a:buChar char="Ø"/>
              <a:defRPr/>
            </a:pPr>
            <a:r>
              <a:rPr lang="bg-BG" dirty="0">
                <a:solidFill>
                  <a:srgbClr val="000000"/>
                </a:solidFill>
              </a:rPr>
              <a:t>  Новите елементи в системата от индикатори</a:t>
            </a:r>
          </a:p>
          <a:p>
            <a:pPr algn="just">
              <a:lnSpc>
                <a:spcPct val="120000"/>
              </a:lnSpc>
              <a:spcBef>
                <a:spcPct val="20000"/>
              </a:spcBef>
              <a:spcAft>
                <a:spcPct val="20000"/>
              </a:spcAft>
              <a:buClr>
                <a:srgbClr val="000000"/>
              </a:buClr>
              <a:buFont typeface="Wingdings" pitchFamily="2" charset="2"/>
              <a:buChar char="Ø"/>
              <a:defRPr/>
            </a:pPr>
            <a:r>
              <a:rPr lang="bg-BG" dirty="0">
                <a:solidFill>
                  <a:srgbClr val="000000"/>
                </a:solidFill>
              </a:rPr>
              <a:t> </a:t>
            </a:r>
            <a:r>
              <a:rPr lang="bg-BG" dirty="0">
                <a:solidFill>
                  <a:srgbClr val="000000"/>
                </a:solidFill>
              </a:rPr>
              <a:t> Подход при дефинирането на индикатори</a:t>
            </a:r>
          </a:p>
          <a:p>
            <a:pPr algn="just">
              <a:lnSpc>
                <a:spcPct val="120000"/>
              </a:lnSpc>
              <a:spcBef>
                <a:spcPct val="20000"/>
              </a:spcBef>
              <a:spcAft>
                <a:spcPct val="20000"/>
              </a:spcAft>
              <a:buClr>
                <a:srgbClr val="000000"/>
              </a:buClr>
              <a:buFont typeface="Wingdings" pitchFamily="2" charset="2"/>
              <a:buChar char="Ø"/>
              <a:defRPr/>
            </a:pPr>
            <a:r>
              <a:rPr lang="bg-BG" dirty="0">
                <a:solidFill>
                  <a:srgbClr val="000000"/>
                </a:solidFill>
              </a:rPr>
              <a:t> </a:t>
            </a:r>
            <a:r>
              <a:rPr lang="bg-BG" dirty="0">
                <a:solidFill>
                  <a:srgbClr val="000000"/>
                </a:solidFill>
              </a:rPr>
              <a:t> Принципи и източници на информация</a:t>
            </a:r>
          </a:p>
        </p:txBody>
      </p:sp>
      <p:pic>
        <p:nvPicPr>
          <p:cNvPr id="17412" name="Picture 4"/>
          <p:cNvPicPr>
            <a:picLocks noChangeAspect="1" noChangeArrowheads="1"/>
          </p:cNvPicPr>
          <p:nvPr/>
        </p:nvPicPr>
        <p:blipFill>
          <a:blip r:embed="rId5"/>
          <a:srcRect/>
          <a:stretch>
            <a:fillRect/>
          </a:stretch>
        </p:blipFill>
        <p:spPr bwMode="auto">
          <a:xfrm>
            <a:off x="0" y="0"/>
            <a:ext cx="9144000" cy="1916113"/>
          </a:xfrm>
          <a:prstGeom prst="rect">
            <a:avLst/>
          </a:prstGeom>
          <a:noFill/>
          <a:ln w="9525">
            <a:noFill/>
            <a:miter lim="800000"/>
            <a:headEnd/>
            <a:tailEnd/>
          </a:ln>
        </p:spPr>
      </p:pic>
      <p:sp>
        <p:nvSpPr>
          <p:cNvPr id="17413" name="Rectangle 5"/>
          <p:cNvSpPr>
            <a:spLocks noChangeArrowheads="1"/>
          </p:cNvSpPr>
          <p:nvPr/>
        </p:nvSpPr>
        <p:spPr bwMode="auto">
          <a:xfrm>
            <a:off x="1295400" y="1600200"/>
            <a:ext cx="6705600" cy="533400"/>
          </a:xfrm>
          <a:prstGeom prst="rect">
            <a:avLst/>
          </a:prstGeom>
          <a:noFill/>
          <a:ln w="9525">
            <a:noFill/>
            <a:miter lim="800000"/>
            <a:headEnd/>
            <a:tailEnd/>
          </a:ln>
        </p:spPr>
        <p:txBody>
          <a:bodyPr anchor="ctr"/>
          <a:lstStyle/>
          <a:p>
            <a:pPr algn="ctr"/>
            <a:r>
              <a:rPr lang="bg-BG" sz="2000" b="1">
                <a:solidFill>
                  <a:srgbClr val="A50021"/>
                </a:solidFill>
              </a:rPr>
              <a:t>Структура</a:t>
            </a:r>
            <a:endParaRPr lang="en-US" sz="2000" b="1">
              <a:solidFill>
                <a:srgbClr val="A50021"/>
              </a:solidFill>
            </a:endParaRPr>
          </a:p>
        </p:txBody>
      </p:sp>
      <p:cxnSp>
        <p:nvCxnSpPr>
          <p:cNvPr id="9" name="Straight Connector 8"/>
          <p:cNvCxnSpPr>
            <a:stCxn id="3075" idx="1"/>
            <a:endCxn id="3075" idx="3"/>
          </p:cNvCxnSpPr>
          <p:nvPr/>
        </p:nvCxnSpPr>
        <p:spPr>
          <a:xfrm rot="10800000" flipH="1">
            <a:off x="228600" y="4441825"/>
            <a:ext cx="8496300" cy="1588"/>
          </a:xfrm>
          <a:prstGeom prst="line">
            <a:avLst/>
          </a:prstGeom>
          <a:ln>
            <a:prstDash val="dash"/>
          </a:ln>
        </p:spPr>
        <p:style>
          <a:lnRef idx="1">
            <a:schemeClr val="accent2"/>
          </a:lnRef>
          <a:fillRef idx="0">
            <a:schemeClr val="accent2"/>
          </a:fillRef>
          <a:effectRef idx="0">
            <a:schemeClr val="accent2"/>
          </a:effectRef>
          <a:fontRef idx="minor">
            <a:schemeClr val="tx1"/>
          </a:fontRef>
        </p:style>
      </p:cxnSp>
      <p:cxnSp>
        <p:nvCxnSpPr>
          <p:cNvPr id="10" name="Straight Connector 9"/>
          <p:cNvCxnSpPr/>
          <p:nvPr/>
        </p:nvCxnSpPr>
        <p:spPr>
          <a:xfrm rot="10800000" flipH="1">
            <a:off x="228600" y="3810000"/>
            <a:ext cx="8496300" cy="1588"/>
          </a:xfrm>
          <a:prstGeom prst="line">
            <a:avLst/>
          </a:prstGeom>
          <a:ln>
            <a:prstDash val="dash"/>
          </a:ln>
        </p:spPr>
        <p:style>
          <a:lnRef idx="1">
            <a:schemeClr val="accent2"/>
          </a:lnRef>
          <a:fillRef idx="0">
            <a:schemeClr val="accent2"/>
          </a:fillRef>
          <a:effectRef idx="0">
            <a:schemeClr val="accent2"/>
          </a:effectRef>
          <a:fontRef idx="minor">
            <a:schemeClr val="tx1"/>
          </a:fontRef>
        </p:style>
      </p:cxnSp>
      <p:pic>
        <p:nvPicPr>
          <p:cNvPr id="17416" name="Picture 4"/>
          <p:cNvPicPr>
            <a:picLocks noChangeAspect="1" noChangeArrowheads="1"/>
          </p:cNvPicPr>
          <p:nvPr/>
        </p:nvPicPr>
        <p:blipFill>
          <a:blip r:embed="rId6"/>
          <a:srcRect/>
          <a:stretch>
            <a:fillRect/>
          </a:stretch>
        </p:blipFill>
        <p:spPr bwMode="auto">
          <a:xfrm>
            <a:off x="7848600" y="6172200"/>
            <a:ext cx="1054100" cy="525463"/>
          </a:xfrm>
          <a:prstGeom prst="rect">
            <a:avLst/>
          </a:prstGeom>
          <a:solidFill>
            <a:srgbClr val="FFFFFF"/>
          </a:solidFill>
          <a:ln w="9525">
            <a:noFill/>
            <a:miter lim="800000"/>
            <a:headEnd/>
            <a:tailEnd/>
          </a:ln>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ChangeArrowheads="1"/>
          </p:cNvSpPr>
          <p:nvPr/>
        </p:nvSpPr>
        <p:spPr bwMode="auto">
          <a:xfrm>
            <a:off x="152400" y="1905000"/>
            <a:ext cx="8785225" cy="4826000"/>
          </a:xfrm>
          <a:prstGeom prst="rect">
            <a:avLst/>
          </a:prstGeom>
          <a:noFill/>
          <a:ln w="9525">
            <a:noFill/>
            <a:miter lim="800000"/>
            <a:headEnd/>
            <a:tailEnd/>
          </a:ln>
        </p:spPr>
        <p:txBody>
          <a:bodyPr/>
          <a:lstStyle/>
          <a:p>
            <a:pPr algn="ctr">
              <a:lnSpc>
                <a:spcPct val="80000"/>
              </a:lnSpc>
              <a:spcBef>
                <a:spcPct val="20000"/>
              </a:spcBef>
              <a:buFont typeface="Arial" charset="0"/>
              <a:buNone/>
            </a:pPr>
            <a:endParaRPr lang="bg-BG" sz="300">
              <a:latin typeface="Calibri" pitchFamily="34" charset="0"/>
            </a:endParaRPr>
          </a:p>
          <a:p>
            <a:pPr algn="ctr">
              <a:lnSpc>
                <a:spcPct val="80000"/>
              </a:lnSpc>
              <a:spcBef>
                <a:spcPct val="20000"/>
              </a:spcBef>
              <a:buFont typeface="Arial" charset="0"/>
              <a:buNone/>
            </a:pPr>
            <a:endParaRPr lang="en-US" sz="600" b="1">
              <a:solidFill>
                <a:srgbClr val="336699"/>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spcBef>
                <a:spcPct val="20000"/>
              </a:spcBef>
              <a:buFont typeface="Arial" charset="0"/>
              <a:buNone/>
            </a:pPr>
            <a:endParaRPr lang="en-US" sz="200">
              <a:solidFill>
                <a:srgbClr val="336699"/>
              </a:solidFill>
              <a:latin typeface="Calibri" pitchFamily="34" charset="0"/>
              <a:hlinkClick r:id="rId3"/>
            </a:endParaRPr>
          </a:p>
        </p:txBody>
      </p:sp>
      <p:sp>
        <p:nvSpPr>
          <p:cNvPr id="54274" name="Rectangle 3"/>
          <p:cNvSpPr>
            <a:spLocks noChangeArrowheads="1"/>
          </p:cNvSpPr>
          <p:nvPr/>
        </p:nvSpPr>
        <p:spPr bwMode="auto">
          <a:xfrm>
            <a:off x="228600" y="2286000"/>
            <a:ext cx="8496300" cy="4159250"/>
          </a:xfrm>
          <a:prstGeom prst="rect">
            <a:avLst/>
          </a:prstGeom>
          <a:noFill/>
          <a:ln w="9525">
            <a:noFill/>
            <a:miter lim="800000"/>
            <a:headEnd/>
            <a:tailEnd/>
          </a:ln>
        </p:spPr>
        <p:txBody>
          <a:bodyPr/>
          <a:lstStyle/>
          <a:p>
            <a:pPr algn="just">
              <a:lnSpc>
                <a:spcPct val="120000"/>
              </a:lnSpc>
              <a:spcBef>
                <a:spcPct val="20000"/>
              </a:spcBef>
              <a:spcAft>
                <a:spcPct val="20000"/>
              </a:spcAft>
              <a:buClr>
                <a:srgbClr val="000000"/>
              </a:buClr>
              <a:buFont typeface="Wingdings" pitchFamily="2" charset="2"/>
              <a:buChar char="q"/>
            </a:pPr>
            <a:r>
              <a:rPr lang="ru-RU" sz="2000">
                <a:solidFill>
                  <a:srgbClr val="000000"/>
                </a:solidFill>
              </a:rPr>
              <a:t> Проект на общ регламент</a:t>
            </a:r>
          </a:p>
          <a:p>
            <a:pPr algn="just">
              <a:lnSpc>
                <a:spcPct val="120000"/>
              </a:lnSpc>
              <a:spcBef>
                <a:spcPct val="20000"/>
              </a:spcBef>
              <a:spcAft>
                <a:spcPct val="20000"/>
              </a:spcAft>
              <a:buClr>
                <a:srgbClr val="000000"/>
              </a:buClr>
              <a:buFont typeface="Wingdings" pitchFamily="2" charset="2"/>
              <a:buChar char="q"/>
            </a:pPr>
            <a:r>
              <a:rPr lang="ru-RU" sz="2000">
                <a:solidFill>
                  <a:srgbClr val="000000"/>
                </a:solidFill>
              </a:rPr>
              <a:t> Проект на Регламент за ЕФРР</a:t>
            </a:r>
          </a:p>
          <a:p>
            <a:pPr algn="just">
              <a:lnSpc>
                <a:spcPct val="120000"/>
              </a:lnSpc>
              <a:spcBef>
                <a:spcPct val="20000"/>
              </a:spcBef>
              <a:spcAft>
                <a:spcPct val="20000"/>
              </a:spcAft>
              <a:buClr>
                <a:srgbClr val="000000"/>
              </a:buClr>
              <a:buFont typeface="Wingdings" pitchFamily="2" charset="2"/>
              <a:buChar char="q"/>
            </a:pPr>
            <a:r>
              <a:rPr lang="ru-RU" sz="2000">
                <a:solidFill>
                  <a:srgbClr val="000000"/>
                </a:solidFill>
              </a:rPr>
              <a:t> Национална стратегия за регионално развитие</a:t>
            </a:r>
          </a:p>
          <a:p>
            <a:pPr algn="just">
              <a:lnSpc>
                <a:spcPct val="120000"/>
              </a:lnSpc>
              <a:spcBef>
                <a:spcPct val="20000"/>
              </a:spcBef>
              <a:spcAft>
                <a:spcPct val="20000"/>
              </a:spcAft>
              <a:buClr>
                <a:srgbClr val="000000"/>
              </a:buClr>
              <a:buFont typeface="Wingdings" pitchFamily="2" charset="2"/>
              <a:buChar char="q"/>
            </a:pPr>
            <a:r>
              <a:rPr lang="ru-RU" sz="2000">
                <a:solidFill>
                  <a:srgbClr val="000000"/>
                </a:solidFill>
              </a:rPr>
              <a:t> НПР - </a:t>
            </a:r>
            <a:r>
              <a:rPr lang="bg-BG" sz="2000">
                <a:solidFill>
                  <a:srgbClr val="000000"/>
                </a:solidFill>
              </a:rPr>
              <a:t>България 2020</a:t>
            </a:r>
          </a:p>
          <a:p>
            <a:pPr algn="just">
              <a:lnSpc>
                <a:spcPct val="120000"/>
              </a:lnSpc>
              <a:spcBef>
                <a:spcPct val="20000"/>
              </a:spcBef>
              <a:spcAft>
                <a:spcPct val="20000"/>
              </a:spcAft>
              <a:buClr>
                <a:srgbClr val="000000"/>
              </a:buClr>
              <a:buFont typeface="Wingdings" pitchFamily="2" charset="2"/>
              <a:buChar char="q"/>
            </a:pPr>
            <a:r>
              <a:rPr lang="bg-BG" sz="2000">
                <a:solidFill>
                  <a:srgbClr val="000000"/>
                </a:solidFill>
              </a:rPr>
              <a:t> </a:t>
            </a:r>
            <a:r>
              <a:rPr lang="ru-RU" sz="2000">
                <a:solidFill>
                  <a:srgbClr val="000000"/>
                </a:solidFill>
              </a:rPr>
              <a:t>Междинна оценка на ОПРР 2007-2013</a:t>
            </a:r>
          </a:p>
          <a:p>
            <a:pPr algn="just">
              <a:lnSpc>
                <a:spcPct val="120000"/>
              </a:lnSpc>
              <a:spcBef>
                <a:spcPct val="20000"/>
              </a:spcBef>
              <a:spcAft>
                <a:spcPct val="20000"/>
              </a:spcAft>
              <a:buClr>
                <a:srgbClr val="000000"/>
              </a:buClr>
              <a:buFont typeface="Wingdings" pitchFamily="2" charset="2"/>
              <a:buChar char="q"/>
            </a:pPr>
            <a:r>
              <a:rPr lang="ru-RU" sz="2000">
                <a:solidFill>
                  <a:srgbClr val="000000"/>
                </a:solidFill>
              </a:rPr>
              <a:t> Индикатори за резултат (</a:t>
            </a:r>
            <a:r>
              <a:rPr lang="en-GB" sz="2000">
                <a:solidFill>
                  <a:srgbClr val="000000"/>
                </a:solidFill>
              </a:rPr>
              <a:t>Results Indicators 2014+</a:t>
            </a:r>
            <a:r>
              <a:rPr lang="bg-BG" sz="2000">
                <a:solidFill>
                  <a:srgbClr val="000000"/>
                </a:solidFill>
              </a:rPr>
              <a:t>)</a:t>
            </a:r>
          </a:p>
          <a:p>
            <a:pPr algn="just">
              <a:lnSpc>
                <a:spcPct val="120000"/>
              </a:lnSpc>
              <a:spcBef>
                <a:spcPct val="20000"/>
              </a:spcBef>
              <a:spcAft>
                <a:spcPct val="20000"/>
              </a:spcAft>
              <a:buClr>
                <a:srgbClr val="000000"/>
              </a:buClr>
              <a:buFont typeface="Wingdings" pitchFamily="2" charset="2"/>
              <a:buChar char="q"/>
            </a:pPr>
            <a:r>
              <a:rPr lang="bg-BG" sz="2000">
                <a:solidFill>
                  <a:srgbClr val="000000"/>
                </a:solidFill>
              </a:rPr>
              <a:t> Индикатори за резултат и цели (</a:t>
            </a:r>
            <a:r>
              <a:rPr lang="en-GB" sz="2000">
                <a:solidFill>
                  <a:srgbClr val="000000"/>
                </a:solidFill>
              </a:rPr>
              <a:t>Outcome Indicators </a:t>
            </a:r>
            <a:r>
              <a:rPr lang="en-US" sz="2000">
                <a:solidFill>
                  <a:srgbClr val="000000"/>
                </a:solidFill>
              </a:rPr>
              <a:t>and</a:t>
            </a:r>
            <a:r>
              <a:rPr lang="en-GB" sz="2000">
                <a:solidFill>
                  <a:srgbClr val="000000"/>
                </a:solidFill>
              </a:rPr>
              <a:t> Targets</a:t>
            </a:r>
            <a:r>
              <a:rPr lang="bg-BG" sz="2000">
                <a:solidFill>
                  <a:srgbClr val="000000"/>
                </a:solidFill>
              </a:rPr>
              <a:t>)</a:t>
            </a:r>
            <a:endParaRPr lang="en-GB" sz="2000">
              <a:solidFill>
                <a:srgbClr val="000000"/>
              </a:solidFill>
            </a:endParaRPr>
          </a:p>
          <a:p>
            <a:pPr algn="just">
              <a:lnSpc>
                <a:spcPct val="120000"/>
              </a:lnSpc>
              <a:spcBef>
                <a:spcPct val="20000"/>
              </a:spcBef>
              <a:spcAft>
                <a:spcPct val="20000"/>
              </a:spcAft>
              <a:buClr>
                <a:srgbClr val="000000"/>
              </a:buClr>
              <a:buFont typeface="Wingdings" pitchFamily="2" charset="2"/>
              <a:buChar char="q"/>
            </a:pPr>
            <a:r>
              <a:rPr lang="en-GB" sz="2000">
                <a:solidFill>
                  <a:srgbClr val="000000"/>
                </a:solidFill>
              </a:rPr>
              <a:t> </a:t>
            </a:r>
            <a:r>
              <a:rPr lang="bg-BG" sz="2000">
                <a:solidFill>
                  <a:srgbClr val="000000"/>
                </a:solidFill>
              </a:rPr>
              <a:t>Насоки за предварителна оценка (</a:t>
            </a:r>
            <a:r>
              <a:rPr lang="en-GB" sz="2000">
                <a:solidFill>
                  <a:srgbClr val="000000"/>
                </a:solidFill>
              </a:rPr>
              <a:t>Ex-ante evaluation Guidelines</a:t>
            </a:r>
            <a:r>
              <a:rPr lang="bg-BG" sz="2000">
                <a:solidFill>
                  <a:srgbClr val="000000"/>
                </a:solidFill>
              </a:rPr>
              <a:t>)</a:t>
            </a:r>
            <a:endParaRPr lang="ru-RU" sz="2000">
              <a:solidFill>
                <a:srgbClr val="000000"/>
              </a:solidFill>
            </a:endParaRPr>
          </a:p>
          <a:p>
            <a:pPr algn="just">
              <a:lnSpc>
                <a:spcPct val="120000"/>
              </a:lnSpc>
              <a:spcBef>
                <a:spcPct val="20000"/>
              </a:spcBef>
              <a:spcAft>
                <a:spcPct val="20000"/>
              </a:spcAft>
              <a:buClr>
                <a:srgbClr val="000000"/>
              </a:buClr>
              <a:buFont typeface="Wingdings" pitchFamily="2" charset="2"/>
              <a:buChar char="q"/>
            </a:pPr>
            <a:endParaRPr lang="bg-BG" sz="2000">
              <a:solidFill>
                <a:srgbClr val="000000"/>
              </a:solidFill>
            </a:endParaRPr>
          </a:p>
          <a:p>
            <a:pPr algn="just">
              <a:lnSpc>
                <a:spcPct val="120000"/>
              </a:lnSpc>
              <a:spcBef>
                <a:spcPct val="20000"/>
              </a:spcBef>
              <a:spcAft>
                <a:spcPct val="20000"/>
              </a:spcAft>
              <a:buClr>
                <a:srgbClr val="000000"/>
              </a:buClr>
              <a:buFont typeface="Wingdings" pitchFamily="2" charset="2"/>
              <a:buChar char="q"/>
            </a:pPr>
            <a:endParaRPr lang="ru-RU" sz="2000">
              <a:solidFill>
                <a:srgbClr val="000000"/>
              </a:solidFill>
            </a:endParaRPr>
          </a:p>
          <a:p>
            <a:pPr algn="just">
              <a:lnSpc>
                <a:spcPct val="120000"/>
              </a:lnSpc>
              <a:spcBef>
                <a:spcPct val="20000"/>
              </a:spcBef>
              <a:spcAft>
                <a:spcPct val="20000"/>
              </a:spcAft>
              <a:buClr>
                <a:srgbClr val="000000"/>
              </a:buClr>
              <a:buFont typeface="Wingdings" pitchFamily="2" charset="2"/>
              <a:buChar char="q"/>
            </a:pPr>
            <a:endParaRPr lang="ru-RU" sz="2000">
              <a:solidFill>
                <a:srgbClr val="000000"/>
              </a:solidFill>
            </a:endParaRPr>
          </a:p>
          <a:p>
            <a:pPr algn="just">
              <a:lnSpc>
                <a:spcPct val="120000"/>
              </a:lnSpc>
              <a:spcBef>
                <a:spcPct val="20000"/>
              </a:spcBef>
              <a:spcAft>
                <a:spcPct val="20000"/>
              </a:spcAft>
              <a:buClr>
                <a:srgbClr val="000000"/>
              </a:buClr>
              <a:buFont typeface="Wingdings" pitchFamily="2" charset="2"/>
              <a:buChar char="q"/>
            </a:pPr>
            <a:endParaRPr lang="ru-RU" sz="2000">
              <a:solidFill>
                <a:srgbClr val="000000"/>
              </a:solidFill>
            </a:endParaRPr>
          </a:p>
        </p:txBody>
      </p:sp>
      <p:pic>
        <p:nvPicPr>
          <p:cNvPr id="54275" name="Picture 4"/>
          <p:cNvPicPr>
            <a:picLocks noChangeAspect="1" noChangeArrowheads="1"/>
          </p:cNvPicPr>
          <p:nvPr/>
        </p:nvPicPr>
        <p:blipFill>
          <a:blip r:embed="rId4"/>
          <a:srcRect/>
          <a:stretch>
            <a:fillRect/>
          </a:stretch>
        </p:blipFill>
        <p:spPr bwMode="auto">
          <a:xfrm>
            <a:off x="0" y="0"/>
            <a:ext cx="9144000" cy="1916113"/>
          </a:xfrm>
          <a:prstGeom prst="rect">
            <a:avLst/>
          </a:prstGeom>
          <a:noFill/>
          <a:ln w="9525">
            <a:noFill/>
            <a:miter lim="800000"/>
            <a:headEnd/>
            <a:tailEnd/>
          </a:ln>
        </p:spPr>
      </p:pic>
      <p:sp>
        <p:nvSpPr>
          <p:cNvPr id="54276" name="Rectangle 5"/>
          <p:cNvSpPr>
            <a:spLocks noChangeArrowheads="1"/>
          </p:cNvSpPr>
          <p:nvPr/>
        </p:nvSpPr>
        <p:spPr bwMode="auto">
          <a:xfrm>
            <a:off x="1600200" y="1447800"/>
            <a:ext cx="6705600" cy="533400"/>
          </a:xfrm>
          <a:prstGeom prst="rect">
            <a:avLst/>
          </a:prstGeom>
          <a:noFill/>
          <a:ln w="9525">
            <a:noFill/>
            <a:miter lim="800000"/>
            <a:headEnd/>
            <a:tailEnd/>
          </a:ln>
        </p:spPr>
        <p:txBody>
          <a:bodyPr anchor="ctr"/>
          <a:lstStyle/>
          <a:p>
            <a:pPr algn="ctr"/>
            <a:r>
              <a:rPr lang="ru-RU" sz="2000" b="1">
                <a:solidFill>
                  <a:srgbClr val="A50021"/>
                </a:solidFill>
              </a:rPr>
              <a:t>Повече за индикаторите</a:t>
            </a:r>
            <a:endParaRPr lang="bg-BG" sz="2000" b="1">
              <a:solidFill>
                <a:srgbClr val="A50021"/>
              </a:solidFill>
            </a:endParaRPr>
          </a:p>
        </p:txBody>
      </p:sp>
      <p:pic>
        <p:nvPicPr>
          <p:cNvPr id="54277" name="Picture 4"/>
          <p:cNvPicPr>
            <a:picLocks noChangeAspect="1" noChangeArrowheads="1"/>
          </p:cNvPicPr>
          <p:nvPr/>
        </p:nvPicPr>
        <p:blipFill>
          <a:blip r:embed="rId5"/>
          <a:srcRect/>
          <a:stretch>
            <a:fillRect/>
          </a:stretch>
        </p:blipFill>
        <p:spPr bwMode="auto">
          <a:xfrm>
            <a:off x="7848600" y="6172200"/>
            <a:ext cx="1054100" cy="525463"/>
          </a:xfrm>
          <a:prstGeom prst="rect">
            <a:avLst/>
          </a:prstGeom>
          <a:solidFill>
            <a:srgbClr val="FFFFFF"/>
          </a:solid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ChangeArrowheads="1"/>
          </p:cNvSpPr>
          <p:nvPr/>
        </p:nvSpPr>
        <p:spPr bwMode="auto">
          <a:xfrm>
            <a:off x="152400" y="1905000"/>
            <a:ext cx="8785225" cy="4826000"/>
          </a:xfrm>
          <a:prstGeom prst="rect">
            <a:avLst/>
          </a:prstGeom>
          <a:noFill/>
          <a:ln w="9525">
            <a:noFill/>
            <a:miter lim="800000"/>
            <a:headEnd/>
            <a:tailEnd/>
          </a:ln>
        </p:spPr>
        <p:txBody>
          <a:bodyPr/>
          <a:lstStyle/>
          <a:p>
            <a:pPr algn="ctr">
              <a:lnSpc>
                <a:spcPct val="80000"/>
              </a:lnSpc>
              <a:spcBef>
                <a:spcPct val="20000"/>
              </a:spcBef>
              <a:buFont typeface="Arial" charset="0"/>
              <a:buNone/>
            </a:pPr>
            <a:endParaRPr lang="bg-BG" sz="300">
              <a:latin typeface="Calibri" pitchFamily="34" charset="0"/>
            </a:endParaRPr>
          </a:p>
          <a:p>
            <a:pPr algn="ctr">
              <a:lnSpc>
                <a:spcPct val="80000"/>
              </a:lnSpc>
              <a:spcBef>
                <a:spcPct val="20000"/>
              </a:spcBef>
              <a:buFont typeface="Arial" charset="0"/>
              <a:buNone/>
            </a:pPr>
            <a:endParaRPr lang="en-US" sz="600" b="1">
              <a:solidFill>
                <a:srgbClr val="336699"/>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spcBef>
                <a:spcPct val="20000"/>
              </a:spcBef>
              <a:buFont typeface="Arial" charset="0"/>
              <a:buNone/>
            </a:pPr>
            <a:endParaRPr lang="en-US" sz="200">
              <a:solidFill>
                <a:srgbClr val="336699"/>
              </a:solidFill>
              <a:latin typeface="Calibri" pitchFamily="34" charset="0"/>
              <a:hlinkClick r:id="rId3"/>
            </a:endParaRPr>
          </a:p>
        </p:txBody>
      </p:sp>
      <p:sp>
        <p:nvSpPr>
          <p:cNvPr id="3075" name="Rectangle 3"/>
          <p:cNvSpPr>
            <a:spLocks noChangeArrowheads="1"/>
          </p:cNvSpPr>
          <p:nvPr/>
        </p:nvSpPr>
        <p:spPr bwMode="auto">
          <a:xfrm>
            <a:off x="228600" y="2133600"/>
            <a:ext cx="8496300" cy="4616450"/>
          </a:xfrm>
          <a:prstGeom prst="rect">
            <a:avLst/>
          </a:prstGeom>
          <a:noFill/>
          <a:ln>
            <a:noFill/>
          </a:ln>
          <a:effectLst/>
          <a:extLst>
            <a:ext uri="{909E8E84-426E-40DD-AFC4-6F175D3DCCD1}"/>
            <a:ext uri="{91240B29-F687-4F45-9708-019B960494DF}"/>
            <a:ext uri="{AF507438-7753-43E0-B8FC-AC1667EBCBE1}"/>
          </a:extLst>
        </p:spPr>
        <p:txBody>
          <a:bodyPr/>
          <a:lstStyle/>
          <a:p>
            <a:pPr algn="just">
              <a:lnSpc>
                <a:spcPct val="120000"/>
              </a:lnSpc>
              <a:spcBef>
                <a:spcPct val="20000"/>
              </a:spcBef>
              <a:spcAft>
                <a:spcPct val="20000"/>
              </a:spcAft>
              <a:buClr>
                <a:srgbClr val="000000"/>
              </a:buClr>
              <a:buFont typeface="Wingdings" pitchFamily="2" charset="2"/>
              <a:buChar char="q"/>
              <a:defRPr/>
            </a:pPr>
            <a:r>
              <a:rPr lang="bg-BG" dirty="0">
                <a:solidFill>
                  <a:srgbClr val="000000"/>
                </a:solidFill>
              </a:rPr>
              <a:t> </a:t>
            </a:r>
            <a:r>
              <a:rPr lang="bg-BG" sz="2400" dirty="0">
                <a:solidFill>
                  <a:srgbClr val="000000"/>
                </a:solidFill>
              </a:rPr>
              <a:t>Европа 2020 - </a:t>
            </a:r>
            <a:r>
              <a:rPr lang="bg-BG" sz="2400" dirty="0"/>
              <a:t>03.</a:t>
            </a:r>
            <a:r>
              <a:rPr lang="bg-BG" sz="2400" dirty="0" err="1"/>
              <a:t>03</a:t>
            </a:r>
            <a:r>
              <a:rPr lang="bg-BG" sz="2400" dirty="0"/>
              <a:t>.2010 (три приоритета)</a:t>
            </a:r>
          </a:p>
          <a:p>
            <a:pPr lvl="1">
              <a:buFont typeface="Wingdings" pitchFamily="2" charset="2"/>
              <a:buChar char="q"/>
              <a:defRPr/>
            </a:pPr>
            <a:r>
              <a:rPr lang="bg-BG" dirty="0">
                <a:solidFill>
                  <a:srgbClr val="000000"/>
                </a:solidFill>
                <a:effectLst>
                  <a:outerShdw blurRad="38100" dist="38100" dir="2700000" algn="tl">
                    <a:srgbClr val="C0C0C0"/>
                  </a:outerShdw>
                </a:effectLst>
              </a:rPr>
              <a:t> </a:t>
            </a:r>
            <a:r>
              <a:rPr lang="bg-BG" dirty="0"/>
              <a:t>интелигентен растеж - изграждане </a:t>
            </a:r>
            <a:r>
              <a:rPr lang="bg-BG" dirty="0"/>
              <a:t>на икономика, основаваща се на </a:t>
            </a:r>
            <a:r>
              <a:rPr lang="bg-BG" b="1" dirty="0"/>
              <a:t>знания</a:t>
            </a:r>
            <a:r>
              <a:rPr lang="bg-BG" dirty="0"/>
              <a:t> и иновации;</a:t>
            </a:r>
          </a:p>
          <a:p>
            <a:pPr lvl="1">
              <a:buFont typeface="Wingdings" pitchFamily="2" charset="2"/>
              <a:buChar char="q"/>
              <a:defRPr/>
            </a:pPr>
            <a:r>
              <a:rPr lang="bg-BG" dirty="0"/>
              <a:t> устойчив растеж - </a:t>
            </a:r>
            <a:r>
              <a:rPr lang="bg-BG" b="1" dirty="0"/>
              <a:t>насърчаване на по-екологична и по-конкурентоспособна икономика с по-ефективно използване на ресурсите</a:t>
            </a:r>
            <a:r>
              <a:rPr lang="bg-BG" dirty="0"/>
              <a:t>;</a:t>
            </a:r>
          </a:p>
          <a:p>
            <a:pPr lvl="1">
              <a:buFont typeface="Wingdings" pitchFamily="2" charset="2"/>
              <a:buChar char="q"/>
              <a:defRPr/>
            </a:pPr>
            <a:r>
              <a:rPr lang="bg-BG" dirty="0"/>
              <a:t> приобщаващ растеж - </a:t>
            </a:r>
            <a:r>
              <a:rPr lang="bg-BG" dirty="0"/>
              <a:t>стимулиране на икономика с високи равнища на заетост, която да доведе </a:t>
            </a:r>
            <a:r>
              <a:rPr lang="bg-BG" b="1" dirty="0"/>
              <a:t>до социално и териториално сближаване</a:t>
            </a:r>
            <a:r>
              <a:rPr lang="bg-BG" dirty="0"/>
              <a:t>.</a:t>
            </a:r>
          </a:p>
          <a:p>
            <a:pPr lvl="1">
              <a:buFont typeface="Wingdings" pitchFamily="2" charset="2"/>
              <a:buChar char="q"/>
              <a:defRPr/>
            </a:pPr>
            <a:r>
              <a:rPr lang="bg-BG" dirty="0"/>
              <a:t> Извод: ОПРР 2014-2020 покрива елементи и от трите приоритета с фокус върху втория</a:t>
            </a:r>
            <a:endParaRPr lang="bg-BG" dirty="0"/>
          </a:p>
        </p:txBody>
      </p:sp>
      <p:pic>
        <p:nvPicPr>
          <p:cNvPr id="19459" name="Picture 4"/>
          <p:cNvPicPr>
            <a:picLocks noChangeAspect="1" noChangeArrowheads="1"/>
          </p:cNvPicPr>
          <p:nvPr/>
        </p:nvPicPr>
        <p:blipFill>
          <a:blip r:embed="rId4"/>
          <a:srcRect/>
          <a:stretch>
            <a:fillRect/>
          </a:stretch>
        </p:blipFill>
        <p:spPr bwMode="auto">
          <a:xfrm>
            <a:off x="0" y="0"/>
            <a:ext cx="9144000" cy="1916113"/>
          </a:xfrm>
          <a:prstGeom prst="rect">
            <a:avLst/>
          </a:prstGeom>
          <a:noFill/>
          <a:ln w="9525">
            <a:noFill/>
            <a:miter lim="800000"/>
            <a:headEnd/>
            <a:tailEnd/>
          </a:ln>
        </p:spPr>
      </p:pic>
      <p:sp>
        <p:nvSpPr>
          <p:cNvPr id="19460" name="Rectangle 5"/>
          <p:cNvSpPr>
            <a:spLocks noChangeArrowheads="1"/>
          </p:cNvSpPr>
          <p:nvPr/>
        </p:nvSpPr>
        <p:spPr bwMode="auto">
          <a:xfrm>
            <a:off x="1295400" y="1600200"/>
            <a:ext cx="6705600" cy="533400"/>
          </a:xfrm>
          <a:prstGeom prst="rect">
            <a:avLst/>
          </a:prstGeom>
          <a:noFill/>
          <a:ln w="9525">
            <a:noFill/>
            <a:miter lim="800000"/>
            <a:headEnd/>
            <a:tailEnd/>
          </a:ln>
        </p:spPr>
        <p:txBody>
          <a:bodyPr anchor="ctr"/>
          <a:lstStyle/>
          <a:p>
            <a:pPr algn="ctr"/>
            <a:r>
              <a:rPr lang="bg-BG" sz="2000" b="1">
                <a:solidFill>
                  <a:srgbClr val="A50021"/>
                </a:solidFill>
              </a:rPr>
              <a:t>Водещи документи на ЕС</a:t>
            </a:r>
          </a:p>
        </p:txBody>
      </p:sp>
      <p:pic>
        <p:nvPicPr>
          <p:cNvPr id="19461" name="Picture 4"/>
          <p:cNvPicPr>
            <a:picLocks noChangeAspect="1" noChangeArrowheads="1"/>
          </p:cNvPicPr>
          <p:nvPr/>
        </p:nvPicPr>
        <p:blipFill>
          <a:blip r:embed="rId5"/>
          <a:srcRect/>
          <a:stretch>
            <a:fillRect/>
          </a:stretch>
        </p:blipFill>
        <p:spPr bwMode="auto">
          <a:xfrm>
            <a:off x="7848600" y="6172200"/>
            <a:ext cx="1054100" cy="525463"/>
          </a:xfrm>
          <a:prstGeom prst="rect">
            <a:avLst/>
          </a:prstGeom>
          <a:solidFill>
            <a:srgbClr val="FFFFFF"/>
          </a:solidFill>
          <a:ln w="9525">
            <a:noFill/>
            <a:miter lim="800000"/>
            <a:headEnd/>
            <a:tailEnd/>
          </a:ln>
        </p:spPr>
      </p:pic>
      <p:pic>
        <p:nvPicPr>
          <p:cNvPr id="19462" name="Picture 2" descr="http://www.europe-innova.eu/image/image_gallery?img_id=221926"/>
          <p:cNvPicPr>
            <a:picLocks noChangeAspect="1" noChangeArrowheads="1"/>
          </p:cNvPicPr>
          <p:nvPr/>
        </p:nvPicPr>
        <p:blipFill>
          <a:blip r:embed="rId6"/>
          <a:srcRect/>
          <a:stretch>
            <a:fillRect/>
          </a:stretch>
        </p:blipFill>
        <p:spPr bwMode="auto">
          <a:xfrm>
            <a:off x="4038600" y="5029200"/>
            <a:ext cx="2703513" cy="14732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5">
                                            <p:txEl>
                                              <p:pRg st="1" end="1"/>
                                            </p:txEl>
                                          </p:spTgt>
                                        </p:tgtEl>
                                        <p:attrNameLst>
                                          <p:attrName>style.visibility</p:attrName>
                                        </p:attrNameLst>
                                      </p:cBhvr>
                                      <p:to>
                                        <p:strVal val="visible"/>
                                      </p:to>
                                    </p:set>
                                    <p:anim calcmode="lin" valueType="num">
                                      <p:cBhvr additive="base">
                                        <p:cTn id="7" dur="500" fill="hold"/>
                                        <p:tgtEl>
                                          <p:spTgt spid="307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7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5">
                                            <p:txEl>
                                              <p:pRg st="2" end="2"/>
                                            </p:txEl>
                                          </p:spTgt>
                                        </p:tgtEl>
                                        <p:attrNameLst>
                                          <p:attrName>style.visibility</p:attrName>
                                        </p:attrNameLst>
                                      </p:cBhvr>
                                      <p:to>
                                        <p:strVal val="visible"/>
                                      </p:to>
                                    </p:set>
                                    <p:anim calcmode="lin" valueType="num">
                                      <p:cBhvr additive="base">
                                        <p:cTn id="13" dur="500" fill="hold"/>
                                        <p:tgtEl>
                                          <p:spTgt spid="307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07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75">
                                            <p:txEl>
                                              <p:pRg st="3" end="3"/>
                                            </p:txEl>
                                          </p:spTgt>
                                        </p:tgtEl>
                                        <p:attrNameLst>
                                          <p:attrName>style.visibility</p:attrName>
                                        </p:attrNameLst>
                                      </p:cBhvr>
                                      <p:to>
                                        <p:strVal val="visible"/>
                                      </p:to>
                                    </p:set>
                                    <p:anim calcmode="lin" valueType="num">
                                      <p:cBhvr additive="base">
                                        <p:cTn id="19" dur="500" fill="hold"/>
                                        <p:tgtEl>
                                          <p:spTgt spid="307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7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075">
                                            <p:txEl>
                                              <p:pRg st="4" end="4"/>
                                            </p:txEl>
                                          </p:spTgt>
                                        </p:tgtEl>
                                        <p:attrNameLst>
                                          <p:attrName>style.visibility</p:attrName>
                                        </p:attrNameLst>
                                      </p:cBhvr>
                                      <p:to>
                                        <p:strVal val="visible"/>
                                      </p:to>
                                    </p:set>
                                    <p:anim calcmode="lin" valueType="num">
                                      <p:cBhvr additive="base">
                                        <p:cTn id="25" dur="500" fill="hold"/>
                                        <p:tgtEl>
                                          <p:spTgt spid="307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07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ChangeArrowheads="1"/>
          </p:cNvSpPr>
          <p:nvPr/>
        </p:nvSpPr>
        <p:spPr bwMode="auto">
          <a:xfrm>
            <a:off x="152400" y="1905000"/>
            <a:ext cx="8785225" cy="4826000"/>
          </a:xfrm>
          <a:prstGeom prst="rect">
            <a:avLst/>
          </a:prstGeom>
          <a:noFill/>
          <a:ln w="9525">
            <a:noFill/>
            <a:miter lim="800000"/>
            <a:headEnd/>
            <a:tailEnd/>
          </a:ln>
        </p:spPr>
        <p:txBody>
          <a:bodyPr/>
          <a:lstStyle/>
          <a:p>
            <a:pPr algn="ctr">
              <a:lnSpc>
                <a:spcPct val="80000"/>
              </a:lnSpc>
              <a:spcBef>
                <a:spcPct val="20000"/>
              </a:spcBef>
              <a:buFont typeface="Arial" charset="0"/>
              <a:buNone/>
            </a:pPr>
            <a:endParaRPr lang="bg-BG" sz="300">
              <a:latin typeface="Calibri" pitchFamily="34" charset="0"/>
            </a:endParaRPr>
          </a:p>
          <a:p>
            <a:pPr algn="ctr">
              <a:lnSpc>
                <a:spcPct val="80000"/>
              </a:lnSpc>
              <a:spcBef>
                <a:spcPct val="20000"/>
              </a:spcBef>
              <a:buFont typeface="Arial" charset="0"/>
              <a:buNone/>
            </a:pPr>
            <a:endParaRPr lang="en-US" sz="600" b="1">
              <a:solidFill>
                <a:srgbClr val="336699"/>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spcBef>
                <a:spcPct val="20000"/>
              </a:spcBef>
              <a:buFont typeface="Arial" charset="0"/>
              <a:buNone/>
            </a:pPr>
            <a:endParaRPr lang="en-US" sz="200">
              <a:solidFill>
                <a:srgbClr val="336699"/>
              </a:solidFill>
              <a:latin typeface="Calibri" pitchFamily="34" charset="0"/>
              <a:hlinkClick r:id="rId3"/>
            </a:endParaRPr>
          </a:p>
        </p:txBody>
      </p:sp>
      <p:sp>
        <p:nvSpPr>
          <p:cNvPr id="3075" name="Rectangle 3"/>
          <p:cNvSpPr>
            <a:spLocks noChangeArrowheads="1"/>
          </p:cNvSpPr>
          <p:nvPr/>
        </p:nvSpPr>
        <p:spPr bwMode="auto">
          <a:xfrm>
            <a:off x="228600" y="2133600"/>
            <a:ext cx="8496300" cy="4616450"/>
          </a:xfrm>
          <a:prstGeom prst="rect">
            <a:avLst/>
          </a:prstGeom>
          <a:noFill/>
          <a:ln w="9525">
            <a:noFill/>
            <a:miter lim="800000"/>
            <a:headEnd/>
            <a:tailEnd/>
          </a:ln>
        </p:spPr>
        <p:txBody>
          <a:bodyPr/>
          <a:lstStyle/>
          <a:p>
            <a:pPr algn="just">
              <a:lnSpc>
                <a:spcPct val="120000"/>
              </a:lnSpc>
              <a:spcBef>
                <a:spcPct val="20000"/>
              </a:spcBef>
              <a:spcAft>
                <a:spcPct val="20000"/>
              </a:spcAft>
              <a:buClr>
                <a:srgbClr val="000000"/>
              </a:buClr>
              <a:buFont typeface="Wingdings" pitchFamily="2" charset="2"/>
              <a:buChar char="q"/>
            </a:pPr>
            <a:r>
              <a:rPr lang="bg-BG" sz="1600">
                <a:solidFill>
                  <a:srgbClr val="000000"/>
                </a:solidFill>
              </a:rPr>
              <a:t> </a:t>
            </a:r>
            <a:r>
              <a:rPr lang="bg-BG" sz="2400">
                <a:solidFill>
                  <a:srgbClr val="000000"/>
                </a:solidFill>
              </a:rPr>
              <a:t>Обща стратегическа рамка </a:t>
            </a:r>
            <a:r>
              <a:rPr lang="bg-BG" sz="2400"/>
              <a:t>- 03.2012 (работен документ с 11 тематични цели)</a:t>
            </a:r>
          </a:p>
          <a:p>
            <a:pPr marL="800100" lvl="1" indent="-342900">
              <a:spcAft>
                <a:spcPts val="600"/>
              </a:spcAft>
              <a:buFont typeface="Calibri" pitchFamily="34" charset="0"/>
              <a:buAutoNum type="arabicPeriod"/>
            </a:pPr>
            <a:r>
              <a:rPr lang="bg-BG"/>
              <a:t>Засилване на научноизследователската дейност, технологичното развитие и иновациите </a:t>
            </a:r>
          </a:p>
          <a:p>
            <a:pPr marL="800100" lvl="1" indent="-342900">
              <a:spcAft>
                <a:spcPts val="600"/>
              </a:spcAft>
              <a:buFont typeface="Calibri" pitchFamily="34" charset="0"/>
              <a:buAutoNum type="arabicPeriod"/>
            </a:pPr>
            <a:r>
              <a:rPr lang="bg-BG"/>
              <a:t>Подобряване на достъпа до ИКТ и на тяхното използване и качество</a:t>
            </a:r>
          </a:p>
          <a:p>
            <a:pPr marL="800100" lvl="1" indent="-342900">
              <a:spcAft>
                <a:spcPts val="600"/>
              </a:spcAft>
              <a:buFont typeface="Calibri" pitchFamily="34" charset="0"/>
              <a:buAutoNum type="arabicPeriod"/>
            </a:pPr>
            <a:r>
              <a:rPr lang="bg-BG"/>
              <a:t>Повишаване на конкурентоспособността на МСП </a:t>
            </a:r>
          </a:p>
          <a:p>
            <a:pPr marL="800100" lvl="1" indent="-342900">
              <a:spcAft>
                <a:spcPts val="600"/>
              </a:spcAft>
              <a:buFont typeface="Calibri" pitchFamily="34" charset="0"/>
              <a:buAutoNum type="arabicPeriod"/>
            </a:pPr>
            <a:r>
              <a:rPr lang="bg-BG"/>
              <a:t>Подкрепа за преминаването към нисковъглеродна икономика във всички сектори </a:t>
            </a:r>
          </a:p>
          <a:p>
            <a:pPr marL="800100" lvl="1" indent="-342900">
              <a:spcAft>
                <a:spcPts val="600"/>
              </a:spcAft>
              <a:buFont typeface="Calibri" pitchFamily="34" charset="0"/>
              <a:buAutoNum type="arabicPeriod"/>
            </a:pPr>
            <a:r>
              <a:rPr lang="bg-BG"/>
              <a:t>Насърчаване на адаптирането към изменението на климата, на предотвратяването и управлението на риска   </a:t>
            </a:r>
          </a:p>
        </p:txBody>
      </p:sp>
      <p:pic>
        <p:nvPicPr>
          <p:cNvPr id="21507" name="Picture 4"/>
          <p:cNvPicPr>
            <a:picLocks noChangeAspect="1" noChangeArrowheads="1"/>
          </p:cNvPicPr>
          <p:nvPr/>
        </p:nvPicPr>
        <p:blipFill>
          <a:blip r:embed="rId4"/>
          <a:srcRect/>
          <a:stretch>
            <a:fillRect/>
          </a:stretch>
        </p:blipFill>
        <p:spPr bwMode="auto">
          <a:xfrm>
            <a:off x="0" y="0"/>
            <a:ext cx="9144000" cy="1916113"/>
          </a:xfrm>
          <a:prstGeom prst="rect">
            <a:avLst/>
          </a:prstGeom>
          <a:noFill/>
          <a:ln w="9525">
            <a:noFill/>
            <a:miter lim="800000"/>
            <a:headEnd/>
            <a:tailEnd/>
          </a:ln>
        </p:spPr>
      </p:pic>
      <p:sp>
        <p:nvSpPr>
          <p:cNvPr id="21508" name="Rectangle 5"/>
          <p:cNvSpPr>
            <a:spLocks noChangeArrowheads="1"/>
          </p:cNvSpPr>
          <p:nvPr/>
        </p:nvSpPr>
        <p:spPr bwMode="auto">
          <a:xfrm>
            <a:off x="1295400" y="1600200"/>
            <a:ext cx="6705600" cy="533400"/>
          </a:xfrm>
          <a:prstGeom prst="rect">
            <a:avLst/>
          </a:prstGeom>
          <a:noFill/>
          <a:ln w="9525">
            <a:noFill/>
            <a:miter lim="800000"/>
            <a:headEnd/>
            <a:tailEnd/>
          </a:ln>
        </p:spPr>
        <p:txBody>
          <a:bodyPr anchor="ctr"/>
          <a:lstStyle/>
          <a:p>
            <a:pPr algn="ctr"/>
            <a:r>
              <a:rPr lang="bg-BG" sz="2000" b="1">
                <a:solidFill>
                  <a:srgbClr val="A50021"/>
                </a:solidFill>
              </a:rPr>
              <a:t>Водещи документи на ЕС</a:t>
            </a:r>
          </a:p>
        </p:txBody>
      </p:sp>
      <p:pic>
        <p:nvPicPr>
          <p:cNvPr id="21509" name="Picture 4"/>
          <p:cNvPicPr>
            <a:picLocks noChangeAspect="1" noChangeArrowheads="1"/>
          </p:cNvPicPr>
          <p:nvPr/>
        </p:nvPicPr>
        <p:blipFill>
          <a:blip r:embed="rId5"/>
          <a:srcRect/>
          <a:stretch>
            <a:fillRect/>
          </a:stretch>
        </p:blipFill>
        <p:spPr bwMode="auto">
          <a:xfrm>
            <a:off x="7848600" y="6172200"/>
            <a:ext cx="1054100" cy="525463"/>
          </a:xfrm>
          <a:prstGeom prst="rect">
            <a:avLst/>
          </a:prstGeom>
          <a:solidFill>
            <a:srgbClr val="FFFFFF"/>
          </a:solid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3075">
                                            <p:txEl>
                                              <p:pRg st="1" end="1"/>
                                            </p:txEl>
                                          </p:spTgt>
                                        </p:tgtEl>
                                        <p:attrNameLst>
                                          <p:attrName>ppt_x</p:attrName>
                                        </p:attrNameLst>
                                      </p:cBhvr>
                                      <p:tavLst>
                                        <p:tav tm="0">
                                          <p:val>
                                            <p:strVal val="ppt_x"/>
                                          </p:val>
                                        </p:tav>
                                        <p:tav tm="100000">
                                          <p:val>
                                            <p:strVal val="ppt_x"/>
                                          </p:val>
                                        </p:tav>
                                      </p:tavLst>
                                    </p:anim>
                                    <p:anim calcmode="lin" valueType="num">
                                      <p:cBhvr additive="base">
                                        <p:cTn id="7" dur="500"/>
                                        <p:tgtEl>
                                          <p:spTgt spid="3075">
                                            <p:txEl>
                                              <p:pRg st="1" end="1"/>
                                            </p:txEl>
                                          </p:spTgt>
                                        </p:tgtEl>
                                        <p:attrNameLst>
                                          <p:attrName>ppt_y</p:attrName>
                                        </p:attrNameLst>
                                      </p:cBhvr>
                                      <p:tavLst>
                                        <p:tav tm="0">
                                          <p:val>
                                            <p:strVal val="ppt_y"/>
                                          </p:val>
                                        </p:tav>
                                        <p:tav tm="100000">
                                          <p:val>
                                            <p:strVal val="1+ppt_h/2"/>
                                          </p:val>
                                        </p:tav>
                                      </p:tavLst>
                                    </p:anim>
                                    <p:set>
                                      <p:cBhvr>
                                        <p:cTn id="8" dur="1" fill="hold">
                                          <p:stCondLst>
                                            <p:cond delay="499"/>
                                          </p:stCondLst>
                                        </p:cTn>
                                        <p:tgtEl>
                                          <p:spTgt spid="3075">
                                            <p:txEl>
                                              <p:pRg st="1" end="1"/>
                                            </p:txEl>
                                          </p:spTgt>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3075">
                                            <p:txEl>
                                              <p:pRg st="2" end="2"/>
                                            </p:txEl>
                                          </p:spTgt>
                                        </p:tgtEl>
                                        <p:attrNameLst>
                                          <p:attrName>ppt_x</p:attrName>
                                        </p:attrNameLst>
                                      </p:cBhvr>
                                      <p:tavLst>
                                        <p:tav tm="0">
                                          <p:val>
                                            <p:strVal val="ppt_x"/>
                                          </p:val>
                                        </p:tav>
                                        <p:tav tm="100000">
                                          <p:val>
                                            <p:strVal val="ppt_x"/>
                                          </p:val>
                                        </p:tav>
                                      </p:tavLst>
                                    </p:anim>
                                    <p:anim calcmode="lin" valueType="num">
                                      <p:cBhvr additive="base">
                                        <p:cTn id="13" dur="500"/>
                                        <p:tgtEl>
                                          <p:spTgt spid="3075">
                                            <p:txEl>
                                              <p:pRg st="2" end="2"/>
                                            </p:txEl>
                                          </p:spTgt>
                                        </p:tgtEl>
                                        <p:attrNameLst>
                                          <p:attrName>ppt_y</p:attrName>
                                        </p:attrNameLst>
                                      </p:cBhvr>
                                      <p:tavLst>
                                        <p:tav tm="0">
                                          <p:val>
                                            <p:strVal val="ppt_y"/>
                                          </p:val>
                                        </p:tav>
                                        <p:tav tm="100000">
                                          <p:val>
                                            <p:strVal val="1+ppt_h/2"/>
                                          </p:val>
                                        </p:tav>
                                      </p:tavLst>
                                    </p:anim>
                                    <p:set>
                                      <p:cBhvr>
                                        <p:cTn id="14" dur="1" fill="hold">
                                          <p:stCondLst>
                                            <p:cond delay="499"/>
                                          </p:stCondLst>
                                        </p:cTn>
                                        <p:tgtEl>
                                          <p:spTgt spid="3075">
                                            <p:txEl>
                                              <p:pRg st="2" end="2"/>
                                            </p:txEl>
                                          </p:spTgt>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xit" presetSubtype="4" fill="hold" nodeType="clickEffect">
                                  <p:stCondLst>
                                    <p:cond delay="0"/>
                                  </p:stCondLst>
                                  <p:childTnLst>
                                    <p:anim calcmode="lin" valueType="num">
                                      <p:cBhvr additive="base">
                                        <p:cTn id="18" dur="500"/>
                                        <p:tgtEl>
                                          <p:spTgt spid="3075">
                                            <p:txEl>
                                              <p:pRg st="3" end="3"/>
                                            </p:txEl>
                                          </p:spTgt>
                                        </p:tgtEl>
                                        <p:attrNameLst>
                                          <p:attrName>ppt_x</p:attrName>
                                        </p:attrNameLst>
                                      </p:cBhvr>
                                      <p:tavLst>
                                        <p:tav tm="0">
                                          <p:val>
                                            <p:strVal val="ppt_x"/>
                                          </p:val>
                                        </p:tav>
                                        <p:tav tm="100000">
                                          <p:val>
                                            <p:strVal val="ppt_x"/>
                                          </p:val>
                                        </p:tav>
                                      </p:tavLst>
                                    </p:anim>
                                    <p:anim calcmode="lin" valueType="num">
                                      <p:cBhvr additive="base">
                                        <p:cTn id="19" dur="500"/>
                                        <p:tgtEl>
                                          <p:spTgt spid="3075">
                                            <p:txEl>
                                              <p:pRg st="3" end="3"/>
                                            </p:txEl>
                                          </p:spTgt>
                                        </p:tgtEl>
                                        <p:attrNameLst>
                                          <p:attrName>ppt_y</p:attrName>
                                        </p:attrNameLst>
                                      </p:cBhvr>
                                      <p:tavLst>
                                        <p:tav tm="0">
                                          <p:val>
                                            <p:strVal val="ppt_y"/>
                                          </p:val>
                                        </p:tav>
                                        <p:tav tm="100000">
                                          <p:val>
                                            <p:strVal val="1+ppt_h/2"/>
                                          </p:val>
                                        </p:tav>
                                      </p:tavLst>
                                    </p:anim>
                                    <p:set>
                                      <p:cBhvr>
                                        <p:cTn id="20" dur="1" fill="hold">
                                          <p:stCondLst>
                                            <p:cond delay="499"/>
                                          </p:stCondLst>
                                        </p:cTn>
                                        <p:tgtEl>
                                          <p:spTgt spid="3075">
                                            <p:txEl>
                                              <p:pRg st="3" end="3"/>
                                            </p:txEl>
                                          </p:spTgt>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nodeType="clickEffect">
                                  <p:stCondLst>
                                    <p:cond delay="0"/>
                                  </p:stCondLst>
                                  <p:childTnLst>
                                    <p:anim calcmode="lin" valueType="num">
                                      <p:cBhvr additive="base">
                                        <p:cTn id="24" dur="5000"/>
                                        <p:tgtEl>
                                          <p:spTgt spid="3075">
                                            <p:txEl>
                                              <p:pRg st="5" end="5"/>
                                            </p:txEl>
                                          </p:spTgt>
                                        </p:tgtEl>
                                        <p:attrNameLst>
                                          <p:attrName>ppt_x</p:attrName>
                                        </p:attrNameLst>
                                      </p:cBhvr>
                                      <p:tavLst>
                                        <p:tav tm="0">
                                          <p:val>
                                            <p:strVal val="ppt_x"/>
                                          </p:val>
                                        </p:tav>
                                        <p:tav tm="100000">
                                          <p:val>
                                            <p:strVal val="ppt_x"/>
                                          </p:val>
                                        </p:tav>
                                      </p:tavLst>
                                    </p:anim>
                                    <p:anim calcmode="lin" valueType="num">
                                      <p:cBhvr additive="base">
                                        <p:cTn id="25" dur="5000"/>
                                        <p:tgtEl>
                                          <p:spTgt spid="3075">
                                            <p:txEl>
                                              <p:pRg st="5" end="5"/>
                                            </p:txEl>
                                          </p:spTgt>
                                        </p:tgtEl>
                                        <p:attrNameLst>
                                          <p:attrName>ppt_y</p:attrName>
                                        </p:attrNameLst>
                                      </p:cBhvr>
                                      <p:tavLst>
                                        <p:tav tm="0">
                                          <p:val>
                                            <p:strVal val="ppt_y"/>
                                          </p:val>
                                        </p:tav>
                                        <p:tav tm="100000">
                                          <p:val>
                                            <p:strVal val="1+ppt_h/2"/>
                                          </p:val>
                                        </p:tav>
                                      </p:tavLst>
                                    </p:anim>
                                    <p:set>
                                      <p:cBhvr>
                                        <p:cTn id="26" dur="1" fill="hold">
                                          <p:stCondLst>
                                            <p:cond delay="4999"/>
                                          </p:stCondLst>
                                        </p:cTn>
                                        <p:tgtEl>
                                          <p:spTgt spid="3075">
                                            <p:txEl>
                                              <p:pRg st="5" end="5"/>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ChangeArrowheads="1"/>
          </p:cNvSpPr>
          <p:nvPr/>
        </p:nvSpPr>
        <p:spPr bwMode="auto">
          <a:xfrm>
            <a:off x="152400" y="1905000"/>
            <a:ext cx="8785225" cy="4826000"/>
          </a:xfrm>
          <a:prstGeom prst="rect">
            <a:avLst/>
          </a:prstGeom>
          <a:noFill/>
          <a:ln w="9525">
            <a:noFill/>
            <a:miter lim="800000"/>
            <a:headEnd/>
            <a:tailEnd/>
          </a:ln>
        </p:spPr>
        <p:txBody>
          <a:bodyPr/>
          <a:lstStyle/>
          <a:p>
            <a:pPr algn="ctr">
              <a:lnSpc>
                <a:spcPct val="80000"/>
              </a:lnSpc>
              <a:spcBef>
                <a:spcPct val="20000"/>
              </a:spcBef>
              <a:buFont typeface="Arial" charset="0"/>
              <a:buNone/>
            </a:pPr>
            <a:endParaRPr lang="bg-BG" sz="300">
              <a:latin typeface="Calibri" pitchFamily="34" charset="0"/>
            </a:endParaRPr>
          </a:p>
          <a:p>
            <a:pPr algn="ctr">
              <a:lnSpc>
                <a:spcPct val="80000"/>
              </a:lnSpc>
              <a:spcBef>
                <a:spcPct val="20000"/>
              </a:spcBef>
              <a:buFont typeface="Arial" charset="0"/>
              <a:buNone/>
            </a:pPr>
            <a:endParaRPr lang="en-US" sz="600" b="1">
              <a:solidFill>
                <a:srgbClr val="336699"/>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spcBef>
                <a:spcPct val="20000"/>
              </a:spcBef>
              <a:buFont typeface="Arial" charset="0"/>
              <a:buNone/>
            </a:pPr>
            <a:endParaRPr lang="en-US" sz="200">
              <a:solidFill>
                <a:srgbClr val="336699"/>
              </a:solidFill>
              <a:latin typeface="Calibri" pitchFamily="34" charset="0"/>
              <a:hlinkClick r:id="rId3"/>
            </a:endParaRPr>
          </a:p>
        </p:txBody>
      </p:sp>
      <p:sp>
        <p:nvSpPr>
          <p:cNvPr id="3075" name="Rectangle 3"/>
          <p:cNvSpPr>
            <a:spLocks noChangeArrowheads="1"/>
          </p:cNvSpPr>
          <p:nvPr/>
        </p:nvSpPr>
        <p:spPr bwMode="auto">
          <a:xfrm>
            <a:off x="228600" y="1981200"/>
            <a:ext cx="8496300" cy="4616450"/>
          </a:xfrm>
          <a:prstGeom prst="rect">
            <a:avLst/>
          </a:prstGeom>
          <a:noFill/>
          <a:ln>
            <a:noFill/>
          </a:ln>
          <a:effectLst/>
          <a:extLst>
            <a:ext uri="{909E8E84-426E-40DD-AFC4-6F175D3DCCD1}"/>
            <a:ext uri="{91240B29-F687-4F45-9708-019B960494DF}"/>
            <a:ext uri="{AF507438-7753-43E0-B8FC-AC1667EBCBE1}"/>
          </a:extLst>
        </p:spPr>
        <p:txBody>
          <a:bodyPr/>
          <a:lstStyle/>
          <a:p>
            <a:pPr algn="just">
              <a:lnSpc>
                <a:spcPct val="120000"/>
              </a:lnSpc>
              <a:spcBef>
                <a:spcPct val="20000"/>
              </a:spcBef>
              <a:spcAft>
                <a:spcPct val="20000"/>
              </a:spcAft>
              <a:buClr>
                <a:srgbClr val="000000"/>
              </a:buClr>
              <a:buFont typeface="Wingdings" pitchFamily="2" charset="2"/>
              <a:buChar char="q"/>
              <a:defRPr/>
            </a:pPr>
            <a:r>
              <a:rPr lang="bg-BG" sz="1600" dirty="0">
                <a:solidFill>
                  <a:srgbClr val="000000"/>
                </a:solidFill>
                <a:latin typeface="Arial" pitchFamily="34" charset="0"/>
                <a:cs typeface="Arial" pitchFamily="34" charset="0"/>
              </a:rPr>
              <a:t> </a:t>
            </a:r>
            <a:r>
              <a:rPr lang="bg-BG" sz="2400" dirty="0">
                <a:solidFill>
                  <a:srgbClr val="000000"/>
                </a:solidFill>
                <a:latin typeface="Arial" pitchFamily="34" charset="0"/>
                <a:cs typeface="Arial" pitchFamily="34" charset="0"/>
              </a:rPr>
              <a:t>Обща стратегическа рамка </a:t>
            </a:r>
            <a:r>
              <a:rPr lang="bg-BG" sz="2400" dirty="0">
                <a:latin typeface="Arial" pitchFamily="34" charset="0"/>
                <a:cs typeface="Arial" pitchFamily="34" charset="0"/>
              </a:rPr>
              <a:t>- 03.2012 (работен документ с 11 тематични цели)</a:t>
            </a:r>
            <a:endParaRPr lang="bg-BG" sz="2400" dirty="0">
              <a:latin typeface="Arial" pitchFamily="34" charset="0"/>
              <a:cs typeface="Arial" pitchFamily="34" charset="0"/>
            </a:endParaRPr>
          </a:p>
          <a:p>
            <a:pPr marL="800100" lvl="1" indent="-342900">
              <a:spcAft>
                <a:spcPts val="2400"/>
              </a:spcAft>
              <a:buFont typeface="+mj-lt"/>
              <a:buAutoNum type="arabicPeriod" startAt="6"/>
              <a:defRPr/>
            </a:pPr>
            <a:r>
              <a:rPr lang="bg-BG" dirty="0"/>
              <a:t>Опазване </a:t>
            </a:r>
            <a:r>
              <a:rPr lang="bg-BG" dirty="0"/>
              <a:t>на околната среда и насърчаване на ефективното използване на </a:t>
            </a:r>
            <a:r>
              <a:rPr lang="bg-BG" dirty="0"/>
              <a:t>ресурсите</a:t>
            </a:r>
          </a:p>
          <a:p>
            <a:pPr marL="800100" lvl="1" indent="-342900">
              <a:spcAft>
                <a:spcPts val="600"/>
              </a:spcAft>
              <a:buFont typeface="+mj-lt"/>
              <a:buAutoNum type="arabicPeriod" startAt="6"/>
              <a:defRPr/>
            </a:pPr>
            <a:r>
              <a:rPr lang="bg-BG" dirty="0"/>
              <a:t>Н</a:t>
            </a:r>
            <a:r>
              <a:rPr lang="bg-BG" dirty="0"/>
              <a:t>асърчаване </a:t>
            </a:r>
            <a:r>
              <a:rPr lang="bg-BG" dirty="0"/>
              <a:t>на устойчиво развития </a:t>
            </a:r>
            <a:r>
              <a:rPr lang="bg-BG" dirty="0"/>
              <a:t>транспорт</a:t>
            </a:r>
          </a:p>
          <a:p>
            <a:pPr marL="800100" lvl="1" indent="-342900">
              <a:spcAft>
                <a:spcPts val="600"/>
              </a:spcAft>
              <a:buFont typeface="+mj-lt"/>
              <a:buAutoNum type="arabicPeriod" startAt="6"/>
              <a:defRPr/>
            </a:pPr>
            <a:r>
              <a:rPr lang="bg-BG" dirty="0"/>
              <a:t>Н</a:t>
            </a:r>
            <a:r>
              <a:rPr lang="bg-BG" dirty="0"/>
              <a:t>асърчаване </a:t>
            </a:r>
            <a:r>
              <a:rPr lang="bg-BG" dirty="0"/>
              <a:t>на заетостта и подкрепа за мобилността на работната сила </a:t>
            </a:r>
            <a:endParaRPr lang="bg-BG" dirty="0"/>
          </a:p>
          <a:p>
            <a:pPr marL="800100" lvl="1" indent="-342900">
              <a:spcAft>
                <a:spcPts val="600"/>
              </a:spcAft>
              <a:buFont typeface="+mj-lt"/>
              <a:buAutoNum type="arabicPeriod" startAt="6"/>
              <a:defRPr/>
            </a:pPr>
            <a:r>
              <a:rPr lang="bg-BG" dirty="0"/>
              <a:t>Н</a:t>
            </a:r>
            <a:r>
              <a:rPr lang="bg-BG" dirty="0"/>
              <a:t>асърчаване </a:t>
            </a:r>
            <a:r>
              <a:rPr lang="bg-BG" dirty="0"/>
              <a:t>на социалното приобщаване и борба с </a:t>
            </a:r>
            <a:r>
              <a:rPr lang="bg-BG" dirty="0"/>
              <a:t>бедността</a:t>
            </a:r>
          </a:p>
          <a:p>
            <a:pPr marL="800100" lvl="1" indent="-342900">
              <a:spcAft>
                <a:spcPts val="600"/>
              </a:spcAft>
              <a:buFont typeface="+mj-lt"/>
              <a:buAutoNum type="arabicPeriod" startAt="6"/>
              <a:defRPr/>
            </a:pPr>
            <a:r>
              <a:rPr lang="bg-BG" dirty="0"/>
              <a:t> </a:t>
            </a:r>
            <a:r>
              <a:rPr lang="bg-BG" dirty="0"/>
              <a:t>Инвестиции </a:t>
            </a:r>
            <a:r>
              <a:rPr lang="bg-BG" dirty="0"/>
              <a:t>в </a:t>
            </a:r>
            <a:r>
              <a:rPr lang="bg-BG" dirty="0"/>
              <a:t>образованието</a:t>
            </a:r>
          </a:p>
          <a:p>
            <a:pPr marL="800100" lvl="1" indent="-342900">
              <a:spcAft>
                <a:spcPts val="600"/>
              </a:spcAft>
              <a:buFont typeface="+mj-lt"/>
              <a:buAutoNum type="arabicPeriod" startAt="6"/>
              <a:defRPr/>
            </a:pPr>
            <a:r>
              <a:rPr lang="bg-BG" dirty="0"/>
              <a:t> </a:t>
            </a:r>
            <a:r>
              <a:rPr lang="bg-BG" dirty="0"/>
              <a:t>(Повишаване </a:t>
            </a:r>
            <a:r>
              <a:rPr lang="bg-BG" dirty="0"/>
              <a:t>на институционалния </a:t>
            </a:r>
            <a:r>
              <a:rPr lang="bg-BG" dirty="0"/>
              <a:t>капацитет)</a:t>
            </a:r>
          </a:p>
          <a:p>
            <a:pPr lvl="1" indent="-342900">
              <a:buFont typeface="Wingdings" pitchFamily="2" charset="2"/>
              <a:buChar char="q"/>
              <a:defRPr/>
            </a:pPr>
            <a:r>
              <a:rPr lang="bg-BG" dirty="0"/>
              <a:t>Извод: ОПРР 2014-2020 покрива елементи от 6 (7) от тематичните цели,</a:t>
            </a:r>
          </a:p>
          <a:p>
            <a:pPr lvl="1" indent="-342900">
              <a:defRPr/>
            </a:pPr>
            <a:r>
              <a:rPr lang="bg-BG" dirty="0"/>
              <a:t>с акцент върху опазването на околната среда</a:t>
            </a:r>
            <a:endParaRPr lang="bg-BG" dirty="0"/>
          </a:p>
        </p:txBody>
      </p:sp>
      <p:pic>
        <p:nvPicPr>
          <p:cNvPr id="23555" name="Picture 4"/>
          <p:cNvPicPr>
            <a:picLocks noChangeAspect="1" noChangeArrowheads="1"/>
          </p:cNvPicPr>
          <p:nvPr/>
        </p:nvPicPr>
        <p:blipFill>
          <a:blip r:embed="rId4"/>
          <a:srcRect/>
          <a:stretch>
            <a:fillRect/>
          </a:stretch>
        </p:blipFill>
        <p:spPr bwMode="auto">
          <a:xfrm>
            <a:off x="0" y="0"/>
            <a:ext cx="9144000" cy="1916113"/>
          </a:xfrm>
          <a:prstGeom prst="rect">
            <a:avLst/>
          </a:prstGeom>
          <a:noFill/>
          <a:ln w="9525">
            <a:noFill/>
            <a:miter lim="800000"/>
            <a:headEnd/>
            <a:tailEnd/>
          </a:ln>
        </p:spPr>
      </p:pic>
      <p:sp>
        <p:nvSpPr>
          <p:cNvPr id="23556" name="Rectangle 5"/>
          <p:cNvSpPr>
            <a:spLocks noChangeArrowheads="1"/>
          </p:cNvSpPr>
          <p:nvPr/>
        </p:nvSpPr>
        <p:spPr bwMode="auto">
          <a:xfrm>
            <a:off x="1295400" y="1600200"/>
            <a:ext cx="6705600" cy="533400"/>
          </a:xfrm>
          <a:prstGeom prst="rect">
            <a:avLst/>
          </a:prstGeom>
          <a:noFill/>
          <a:ln w="9525">
            <a:noFill/>
            <a:miter lim="800000"/>
            <a:headEnd/>
            <a:tailEnd/>
          </a:ln>
        </p:spPr>
        <p:txBody>
          <a:bodyPr anchor="ctr"/>
          <a:lstStyle/>
          <a:p>
            <a:pPr algn="ctr"/>
            <a:r>
              <a:rPr lang="bg-BG" sz="2000" b="1">
                <a:solidFill>
                  <a:srgbClr val="A50021"/>
                </a:solidFill>
              </a:rPr>
              <a:t>Водещи документи на ЕС</a:t>
            </a:r>
          </a:p>
        </p:txBody>
      </p:sp>
      <p:pic>
        <p:nvPicPr>
          <p:cNvPr id="23557" name="Picture 4"/>
          <p:cNvPicPr>
            <a:picLocks noChangeAspect="1" noChangeArrowheads="1"/>
          </p:cNvPicPr>
          <p:nvPr/>
        </p:nvPicPr>
        <p:blipFill>
          <a:blip r:embed="rId5"/>
          <a:srcRect/>
          <a:stretch>
            <a:fillRect/>
          </a:stretch>
        </p:blipFill>
        <p:spPr bwMode="auto">
          <a:xfrm>
            <a:off x="7848600" y="6172200"/>
            <a:ext cx="1054100" cy="525463"/>
          </a:xfrm>
          <a:prstGeom prst="rect">
            <a:avLst/>
          </a:prstGeom>
          <a:solidFill>
            <a:srgbClr val="FFFFFF"/>
          </a:solid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3075">
                                            <p:txEl>
                                              <p:pRg st="3" end="3"/>
                                            </p:txEl>
                                          </p:spTgt>
                                        </p:tgtEl>
                                        <p:attrNameLst>
                                          <p:attrName>ppt_x</p:attrName>
                                        </p:attrNameLst>
                                      </p:cBhvr>
                                      <p:tavLst>
                                        <p:tav tm="0">
                                          <p:val>
                                            <p:strVal val="ppt_x"/>
                                          </p:val>
                                        </p:tav>
                                        <p:tav tm="100000">
                                          <p:val>
                                            <p:strVal val="ppt_x"/>
                                          </p:val>
                                        </p:tav>
                                      </p:tavLst>
                                    </p:anim>
                                    <p:anim calcmode="lin" valueType="num">
                                      <p:cBhvr additive="base">
                                        <p:cTn id="7" dur="500"/>
                                        <p:tgtEl>
                                          <p:spTgt spid="3075">
                                            <p:txEl>
                                              <p:pRg st="3" end="3"/>
                                            </p:txEl>
                                          </p:spTgt>
                                        </p:tgtEl>
                                        <p:attrNameLst>
                                          <p:attrName>ppt_y</p:attrName>
                                        </p:attrNameLst>
                                      </p:cBhvr>
                                      <p:tavLst>
                                        <p:tav tm="0">
                                          <p:val>
                                            <p:strVal val="ppt_y"/>
                                          </p:val>
                                        </p:tav>
                                        <p:tav tm="100000">
                                          <p:val>
                                            <p:strVal val="1+ppt_h/2"/>
                                          </p:val>
                                        </p:tav>
                                      </p:tavLst>
                                    </p:anim>
                                    <p:set>
                                      <p:cBhvr>
                                        <p:cTn id="8" dur="1" fill="hold">
                                          <p:stCondLst>
                                            <p:cond delay="499"/>
                                          </p:stCondLst>
                                        </p:cTn>
                                        <p:tgtEl>
                                          <p:spTgt spid="3075">
                                            <p:txEl>
                                              <p:pRg st="3" end="3"/>
                                            </p:txEl>
                                          </p:spTgt>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4" presetClass="emph" presetSubtype="2" fill="hold" nodeType="clickEffect">
                                  <p:stCondLst>
                                    <p:cond delay="0"/>
                                  </p:stCondLst>
                                  <p:childTnLst>
                                    <p:anim to="1.5" calcmode="lin" valueType="num">
                                      <p:cBhvr override="childStyle">
                                        <p:cTn id="12" dur="2000" fill="hold"/>
                                        <p:tgtEl>
                                          <p:spTgt spid="3075">
                                            <p:txEl>
                                              <p:pRg st="1" end="1"/>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ChangeArrowheads="1"/>
          </p:cNvSpPr>
          <p:nvPr/>
        </p:nvSpPr>
        <p:spPr bwMode="auto">
          <a:xfrm>
            <a:off x="152400" y="1905000"/>
            <a:ext cx="8785225" cy="4826000"/>
          </a:xfrm>
          <a:prstGeom prst="rect">
            <a:avLst/>
          </a:prstGeom>
          <a:noFill/>
          <a:ln w="9525">
            <a:noFill/>
            <a:miter lim="800000"/>
            <a:headEnd/>
            <a:tailEnd/>
          </a:ln>
        </p:spPr>
        <p:txBody>
          <a:bodyPr/>
          <a:lstStyle/>
          <a:p>
            <a:pPr algn="ctr">
              <a:lnSpc>
                <a:spcPct val="80000"/>
              </a:lnSpc>
              <a:spcBef>
                <a:spcPct val="20000"/>
              </a:spcBef>
              <a:buFont typeface="Arial" charset="0"/>
              <a:buNone/>
            </a:pPr>
            <a:endParaRPr lang="bg-BG" sz="300">
              <a:latin typeface="Calibri" pitchFamily="34" charset="0"/>
            </a:endParaRPr>
          </a:p>
          <a:p>
            <a:pPr algn="ctr">
              <a:lnSpc>
                <a:spcPct val="80000"/>
              </a:lnSpc>
              <a:spcBef>
                <a:spcPct val="20000"/>
              </a:spcBef>
              <a:buFont typeface="Arial" charset="0"/>
              <a:buNone/>
            </a:pPr>
            <a:endParaRPr lang="en-US" sz="600" b="1">
              <a:solidFill>
                <a:srgbClr val="336699"/>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spcBef>
                <a:spcPct val="20000"/>
              </a:spcBef>
              <a:buFont typeface="Arial" charset="0"/>
              <a:buNone/>
            </a:pPr>
            <a:endParaRPr lang="en-US" sz="200">
              <a:solidFill>
                <a:srgbClr val="336699"/>
              </a:solidFill>
              <a:latin typeface="Calibri" pitchFamily="34" charset="0"/>
              <a:hlinkClick r:id="rId3"/>
            </a:endParaRPr>
          </a:p>
        </p:txBody>
      </p:sp>
      <p:sp>
        <p:nvSpPr>
          <p:cNvPr id="25602" name="Rectangle 3"/>
          <p:cNvSpPr>
            <a:spLocks noChangeArrowheads="1"/>
          </p:cNvSpPr>
          <p:nvPr/>
        </p:nvSpPr>
        <p:spPr bwMode="auto">
          <a:xfrm>
            <a:off x="228600" y="2133600"/>
            <a:ext cx="8496300" cy="4616450"/>
          </a:xfrm>
          <a:prstGeom prst="rect">
            <a:avLst/>
          </a:prstGeom>
          <a:noFill/>
          <a:ln w="9525">
            <a:noFill/>
            <a:miter lim="800000"/>
            <a:headEnd/>
            <a:tailEnd/>
          </a:ln>
        </p:spPr>
        <p:txBody>
          <a:bodyPr/>
          <a:lstStyle/>
          <a:p>
            <a:pPr algn="just">
              <a:lnSpc>
                <a:spcPct val="120000"/>
              </a:lnSpc>
              <a:spcBef>
                <a:spcPct val="20000"/>
              </a:spcBef>
              <a:spcAft>
                <a:spcPct val="20000"/>
              </a:spcAft>
              <a:buClr>
                <a:srgbClr val="000000"/>
              </a:buClr>
              <a:buFont typeface="Wingdings" pitchFamily="2" charset="2"/>
              <a:buChar char="q"/>
            </a:pPr>
            <a:r>
              <a:rPr lang="bg-BG" sz="2000">
                <a:solidFill>
                  <a:srgbClr val="000000"/>
                </a:solidFill>
              </a:rPr>
              <a:t> Пети </a:t>
            </a:r>
            <a:r>
              <a:rPr lang="ru-RU" sz="2000">
                <a:solidFill>
                  <a:srgbClr val="000000"/>
                </a:solidFill>
              </a:rPr>
              <a:t>доклад за икономическо, социално и териториално сближаване</a:t>
            </a:r>
            <a:r>
              <a:rPr lang="bg-BG" sz="2000">
                <a:solidFill>
                  <a:srgbClr val="000000"/>
                </a:solidFill>
              </a:rPr>
              <a:t> </a:t>
            </a:r>
            <a:r>
              <a:rPr lang="bg-BG" sz="2000"/>
              <a:t> - 11.2010</a:t>
            </a:r>
            <a:endParaRPr lang="bg-BG" sz="2000">
              <a:solidFill>
                <a:srgbClr val="000000"/>
              </a:solidFill>
            </a:endParaRPr>
          </a:p>
          <a:p>
            <a:pPr algn="just">
              <a:lnSpc>
                <a:spcPct val="120000"/>
              </a:lnSpc>
              <a:spcBef>
                <a:spcPct val="20000"/>
              </a:spcBef>
              <a:spcAft>
                <a:spcPct val="20000"/>
              </a:spcAft>
              <a:buClr>
                <a:srgbClr val="000000"/>
              </a:buClr>
              <a:buFont typeface="Wingdings" pitchFamily="2" charset="2"/>
              <a:buChar char="q"/>
            </a:pPr>
            <a:r>
              <a:rPr lang="bg-BG" sz="2000">
                <a:solidFill>
                  <a:srgbClr val="000000"/>
                </a:solidFill>
              </a:rPr>
              <a:t> </a:t>
            </a:r>
            <a:r>
              <a:rPr lang="ru-RU" sz="2000">
                <a:solidFill>
                  <a:srgbClr val="000000"/>
                </a:solidFill>
              </a:rPr>
              <a:t>Предложение за Регламент относно специални разпоредби по отношение на ЕФРР и целта „Инвестиции за растеж и работни места“  - 10.2011</a:t>
            </a:r>
          </a:p>
          <a:p>
            <a:pPr algn="just">
              <a:lnSpc>
                <a:spcPct val="120000"/>
              </a:lnSpc>
              <a:spcBef>
                <a:spcPct val="20000"/>
              </a:spcBef>
              <a:spcAft>
                <a:spcPct val="20000"/>
              </a:spcAft>
              <a:buClr>
                <a:srgbClr val="000000"/>
              </a:buClr>
              <a:buFont typeface="Wingdings" pitchFamily="2" charset="2"/>
              <a:buChar char="q"/>
            </a:pPr>
            <a:r>
              <a:rPr lang="ru-RU" sz="2000">
                <a:solidFill>
                  <a:srgbClr val="000000"/>
                </a:solidFill>
              </a:rPr>
              <a:t> Предложение за Общ регламент – 03.2012 (Приложение 4) -&gt; 09.2012 (Приложение 5)</a:t>
            </a:r>
          </a:p>
          <a:p>
            <a:pPr algn="just">
              <a:lnSpc>
                <a:spcPct val="120000"/>
              </a:lnSpc>
              <a:spcBef>
                <a:spcPct val="20000"/>
              </a:spcBef>
              <a:spcAft>
                <a:spcPct val="20000"/>
              </a:spcAft>
              <a:buClr>
                <a:srgbClr val="000000"/>
              </a:buClr>
              <a:buFont typeface="Wingdings" pitchFamily="2" charset="2"/>
              <a:buChar char="q"/>
            </a:pPr>
            <a:r>
              <a:rPr lang="ru-RU" sz="2000">
                <a:solidFill>
                  <a:srgbClr val="000000"/>
                </a:solidFill>
              </a:rPr>
              <a:t> </a:t>
            </a:r>
            <a:r>
              <a:rPr lang="bg-BG" sz="2000">
                <a:solidFill>
                  <a:srgbClr val="000000"/>
                </a:solidFill>
              </a:rPr>
              <a:t>Териториален дневен ред на ЕС </a:t>
            </a:r>
            <a:r>
              <a:rPr lang="en-US" sz="2000">
                <a:solidFill>
                  <a:srgbClr val="000000"/>
                </a:solidFill>
              </a:rPr>
              <a:t>2020</a:t>
            </a:r>
            <a:r>
              <a:rPr lang="bg-BG" sz="2000">
                <a:solidFill>
                  <a:srgbClr val="000000"/>
                </a:solidFill>
              </a:rPr>
              <a:t> - 05.2011</a:t>
            </a:r>
          </a:p>
          <a:p>
            <a:pPr algn="just">
              <a:lnSpc>
                <a:spcPct val="120000"/>
              </a:lnSpc>
              <a:spcBef>
                <a:spcPct val="20000"/>
              </a:spcBef>
              <a:spcAft>
                <a:spcPct val="20000"/>
              </a:spcAft>
              <a:buClr>
                <a:srgbClr val="000000"/>
              </a:buClr>
              <a:buFont typeface="Wingdings" pitchFamily="2" charset="2"/>
              <a:buChar char="q"/>
            </a:pPr>
            <a:r>
              <a:rPr lang="bg-BG" sz="2000">
                <a:solidFill>
                  <a:srgbClr val="000000"/>
                </a:solidFill>
              </a:rPr>
              <a:t> </a:t>
            </a:r>
            <a:r>
              <a:rPr lang="ru-RU" sz="2000">
                <a:solidFill>
                  <a:srgbClr val="000000"/>
                </a:solidFill>
              </a:rPr>
              <a:t>Стратегия на Европейския съюз за региона на река Дунав – 12.2010</a:t>
            </a:r>
          </a:p>
          <a:p>
            <a:pPr algn="just">
              <a:lnSpc>
                <a:spcPct val="120000"/>
              </a:lnSpc>
              <a:spcBef>
                <a:spcPct val="20000"/>
              </a:spcBef>
              <a:spcAft>
                <a:spcPct val="20000"/>
              </a:spcAft>
              <a:buClr>
                <a:srgbClr val="000000"/>
              </a:buClr>
              <a:buFont typeface="Wingdings" pitchFamily="2" charset="2"/>
              <a:buChar char="q"/>
            </a:pPr>
            <a:r>
              <a:rPr lang="ru-RU" sz="2000">
                <a:solidFill>
                  <a:srgbClr val="000000"/>
                </a:solidFill>
              </a:rPr>
              <a:t> …</a:t>
            </a:r>
          </a:p>
          <a:p>
            <a:pPr algn="just">
              <a:lnSpc>
                <a:spcPct val="120000"/>
              </a:lnSpc>
              <a:spcBef>
                <a:spcPct val="20000"/>
              </a:spcBef>
              <a:spcAft>
                <a:spcPct val="20000"/>
              </a:spcAft>
              <a:buClr>
                <a:srgbClr val="000000"/>
              </a:buClr>
              <a:buFont typeface="Wingdings" pitchFamily="2" charset="2"/>
              <a:buChar char="q"/>
            </a:pPr>
            <a:endParaRPr lang="bg-BG" sz="2400">
              <a:solidFill>
                <a:srgbClr val="000000"/>
              </a:solidFill>
            </a:endParaRPr>
          </a:p>
          <a:p>
            <a:pPr algn="just">
              <a:lnSpc>
                <a:spcPct val="120000"/>
              </a:lnSpc>
              <a:spcBef>
                <a:spcPct val="20000"/>
              </a:spcBef>
              <a:spcAft>
                <a:spcPct val="20000"/>
              </a:spcAft>
              <a:buClr>
                <a:srgbClr val="000000"/>
              </a:buClr>
              <a:buFont typeface="Wingdings" pitchFamily="2" charset="2"/>
              <a:buChar char="q"/>
            </a:pPr>
            <a:endParaRPr lang="bg-BG" sz="3600"/>
          </a:p>
        </p:txBody>
      </p:sp>
      <p:pic>
        <p:nvPicPr>
          <p:cNvPr id="25603" name="Picture 4"/>
          <p:cNvPicPr>
            <a:picLocks noChangeAspect="1" noChangeArrowheads="1"/>
          </p:cNvPicPr>
          <p:nvPr/>
        </p:nvPicPr>
        <p:blipFill>
          <a:blip r:embed="rId4"/>
          <a:srcRect/>
          <a:stretch>
            <a:fillRect/>
          </a:stretch>
        </p:blipFill>
        <p:spPr bwMode="auto">
          <a:xfrm>
            <a:off x="0" y="0"/>
            <a:ext cx="9144000" cy="1916113"/>
          </a:xfrm>
          <a:prstGeom prst="rect">
            <a:avLst/>
          </a:prstGeom>
          <a:noFill/>
          <a:ln w="9525">
            <a:noFill/>
            <a:miter lim="800000"/>
            <a:headEnd/>
            <a:tailEnd/>
          </a:ln>
        </p:spPr>
      </p:pic>
      <p:sp>
        <p:nvSpPr>
          <p:cNvPr id="25604" name="Rectangle 5"/>
          <p:cNvSpPr>
            <a:spLocks noChangeArrowheads="1"/>
          </p:cNvSpPr>
          <p:nvPr/>
        </p:nvSpPr>
        <p:spPr bwMode="auto">
          <a:xfrm>
            <a:off x="1295400" y="1600200"/>
            <a:ext cx="6705600" cy="533400"/>
          </a:xfrm>
          <a:prstGeom prst="rect">
            <a:avLst/>
          </a:prstGeom>
          <a:noFill/>
          <a:ln w="9525">
            <a:noFill/>
            <a:miter lim="800000"/>
            <a:headEnd/>
            <a:tailEnd/>
          </a:ln>
        </p:spPr>
        <p:txBody>
          <a:bodyPr anchor="ctr"/>
          <a:lstStyle/>
          <a:p>
            <a:pPr algn="ctr"/>
            <a:r>
              <a:rPr lang="bg-BG" sz="2000" b="1">
                <a:solidFill>
                  <a:srgbClr val="A50021"/>
                </a:solidFill>
              </a:rPr>
              <a:t>Водещи документи на ЕС</a:t>
            </a:r>
          </a:p>
        </p:txBody>
      </p:sp>
      <p:pic>
        <p:nvPicPr>
          <p:cNvPr id="25605" name="Picture 4"/>
          <p:cNvPicPr>
            <a:picLocks noChangeAspect="1" noChangeArrowheads="1"/>
          </p:cNvPicPr>
          <p:nvPr/>
        </p:nvPicPr>
        <p:blipFill>
          <a:blip r:embed="rId5"/>
          <a:srcRect/>
          <a:stretch>
            <a:fillRect/>
          </a:stretch>
        </p:blipFill>
        <p:spPr bwMode="auto">
          <a:xfrm>
            <a:off x="7848600" y="6172200"/>
            <a:ext cx="1054100" cy="525463"/>
          </a:xfrm>
          <a:prstGeom prst="rect">
            <a:avLst/>
          </a:prstGeom>
          <a:solidFill>
            <a:srgbClr val="FFFFFF"/>
          </a:solid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ChangeArrowheads="1"/>
          </p:cNvSpPr>
          <p:nvPr/>
        </p:nvSpPr>
        <p:spPr bwMode="auto">
          <a:xfrm>
            <a:off x="152400" y="1905000"/>
            <a:ext cx="8785225" cy="4826000"/>
          </a:xfrm>
          <a:prstGeom prst="rect">
            <a:avLst/>
          </a:prstGeom>
          <a:noFill/>
          <a:ln w="9525">
            <a:noFill/>
            <a:miter lim="800000"/>
            <a:headEnd/>
            <a:tailEnd/>
          </a:ln>
        </p:spPr>
        <p:txBody>
          <a:bodyPr/>
          <a:lstStyle/>
          <a:p>
            <a:pPr algn="ctr">
              <a:lnSpc>
                <a:spcPct val="80000"/>
              </a:lnSpc>
              <a:spcBef>
                <a:spcPct val="20000"/>
              </a:spcBef>
              <a:buFont typeface="Arial" charset="0"/>
              <a:buNone/>
            </a:pPr>
            <a:endParaRPr lang="bg-BG" sz="300">
              <a:latin typeface="Calibri" pitchFamily="34" charset="0"/>
            </a:endParaRPr>
          </a:p>
          <a:p>
            <a:pPr algn="ctr">
              <a:lnSpc>
                <a:spcPct val="80000"/>
              </a:lnSpc>
              <a:spcBef>
                <a:spcPct val="20000"/>
              </a:spcBef>
              <a:buFont typeface="Arial" charset="0"/>
              <a:buNone/>
            </a:pPr>
            <a:endParaRPr lang="en-US" sz="600" b="1">
              <a:solidFill>
                <a:srgbClr val="336699"/>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spcBef>
                <a:spcPct val="20000"/>
              </a:spcBef>
              <a:buFont typeface="Arial" charset="0"/>
              <a:buNone/>
            </a:pPr>
            <a:endParaRPr lang="en-US" sz="200">
              <a:solidFill>
                <a:srgbClr val="336699"/>
              </a:solidFill>
              <a:latin typeface="Calibri" pitchFamily="34" charset="0"/>
              <a:hlinkClick r:id="rId3"/>
            </a:endParaRPr>
          </a:p>
        </p:txBody>
      </p:sp>
      <p:sp>
        <p:nvSpPr>
          <p:cNvPr id="27650" name="Rectangle 3"/>
          <p:cNvSpPr>
            <a:spLocks noChangeArrowheads="1"/>
          </p:cNvSpPr>
          <p:nvPr/>
        </p:nvSpPr>
        <p:spPr bwMode="auto">
          <a:xfrm>
            <a:off x="228600" y="2133600"/>
            <a:ext cx="8496300" cy="4616450"/>
          </a:xfrm>
          <a:prstGeom prst="rect">
            <a:avLst/>
          </a:prstGeom>
          <a:noFill/>
          <a:ln w="9525">
            <a:noFill/>
            <a:miter lim="800000"/>
            <a:headEnd/>
            <a:tailEnd/>
          </a:ln>
        </p:spPr>
        <p:txBody>
          <a:bodyPr/>
          <a:lstStyle/>
          <a:p>
            <a:pPr algn="just">
              <a:lnSpc>
                <a:spcPct val="120000"/>
              </a:lnSpc>
              <a:spcBef>
                <a:spcPct val="20000"/>
              </a:spcBef>
              <a:spcAft>
                <a:spcPct val="20000"/>
              </a:spcAft>
              <a:buClr>
                <a:srgbClr val="000000"/>
              </a:buClr>
              <a:buFont typeface="Wingdings" pitchFamily="2" charset="2"/>
              <a:buChar char="q"/>
            </a:pPr>
            <a:r>
              <a:rPr lang="bg-BG" sz="2000">
                <a:solidFill>
                  <a:srgbClr val="000000"/>
                </a:solidFill>
              </a:rPr>
              <a:t> </a:t>
            </a:r>
            <a:r>
              <a:rPr lang="ru-RU" sz="2000">
                <a:solidFill>
                  <a:srgbClr val="000000"/>
                </a:solidFill>
              </a:rPr>
              <a:t>НПР </a:t>
            </a:r>
            <a:r>
              <a:rPr lang="bg-BG" sz="2000">
                <a:solidFill>
                  <a:srgbClr val="000000"/>
                </a:solidFill>
              </a:rPr>
              <a:t>България</a:t>
            </a:r>
            <a:r>
              <a:rPr lang="ru-RU" sz="2000">
                <a:solidFill>
                  <a:srgbClr val="000000"/>
                </a:solidFill>
              </a:rPr>
              <a:t> 2020</a:t>
            </a:r>
          </a:p>
          <a:p>
            <a:pPr lvl="1" algn="just">
              <a:lnSpc>
                <a:spcPct val="120000"/>
              </a:lnSpc>
              <a:spcBef>
                <a:spcPct val="20000"/>
              </a:spcBef>
              <a:spcAft>
                <a:spcPct val="20000"/>
              </a:spcAft>
              <a:buClr>
                <a:srgbClr val="000000"/>
              </a:buClr>
              <a:buFont typeface="Wingdings" pitchFamily="2" charset="2"/>
              <a:buChar char="q"/>
            </a:pPr>
            <a:r>
              <a:rPr lang="bg-BG">
                <a:solidFill>
                  <a:srgbClr val="000000"/>
                </a:solidFill>
              </a:rPr>
              <a:t> </a:t>
            </a:r>
            <a:r>
              <a:rPr lang="ru-RU">
                <a:solidFill>
                  <a:srgbClr val="000000"/>
                </a:solidFill>
              </a:rPr>
              <a:t>П1, Подприоритет 1.1 Осигуряване на достъпно и качествено образование </a:t>
            </a:r>
          </a:p>
          <a:p>
            <a:pPr lvl="1" algn="just">
              <a:lnSpc>
                <a:spcPct val="120000"/>
              </a:lnSpc>
              <a:spcBef>
                <a:spcPct val="20000"/>
              </a:spcBef>
              <a:spcAft>
                <a:spcPct val="20000"/>
              </a:spcAft>
              <a:buClr>
                <a:srgbClr val="000000"/>
              </a:buClr>
              <a:buFont typeface="Wingdings" pitchFamily="2" charset="2"/>
              <a:buChar char="q"/>
            </a:pPr>
            <a:r>
              <a:rPr lang="ru-RU">
                <a:solidFill>
                  <a:srgbClr val="000000"/>
                </a:solidFill>
              </a:rPr>
              <a:t> </a:t>
            </a:r>
            <a:r>
              <a:rPr lang="bg-BG"/>
              <a:t>П1, Подприоритет 1.4 Повишаване качеството и ефективността на здравните услуги </a:t>
            </a:r>
          </a:p>
          <a:p>
            <a:pPr lvl="1" algn="just">
              <a:lnSpc>
                <a:spcPct val="120000"/>
              </a:lnSpc>
              <a:spcBef>
                <a:spcPct val="20000"/>
              </a:spcBef>
              <a:spcAft>
                <a:spcPct val="20000"/>
              </a:spcAft>
              <a:buClr>
                <a:srgbClr val="000000"/>
              </a:buClr>
              <a:buFont typeface="Wingdings" pitchFamily="2" charset="2"/>
              <a:buChar char="q"/>
            </a:pPr>
            <a:r>
              <a:rPr lang="bg-BG">
                <a:solidFill>
                  <a:srgbClr val="000000"/>
                </a:solidFill>
              </a:rPr>
              <a:t> </a:t>
            </a:r>
            <a:r>
              <a:rPr lang="bg-BG"/>
              <a:t>П1, Подприоритет 1.5 Развитие на културата и изкуствата</a:t>
            </a:r>
          </a:p>
          <a:p>
            <a:pPr lvl="1" algn="just">
              <a:lnSpc>
                <a:spcPct val="120000"/>
              </a:lnSpc>
              <a:spcBef>
                <a:spcPct val="20000"/>
              </a:spcBef>
              <a:spcAft>
                <a:spcPct val="20000"/>
              </a:spcAft>
              <a:buClr>
                <a:srgbClr val="000000"/>
              </a:buClr>
              <a:buFont typeface="Wingdings" pitchFamily="2" charset="2"/>
              <a:buChar char="q"/>
            </a:pPr>
            <a:r>
              <a:rPr lang="bg-BG">
                <a:solidFill>
                  <a:srgbClr val="000000"/>
                </a:solidFill>
              </a:rPr>
              <a:t> </a:t>
            </a:r>
            <a:r>
              <a:rPr lang="bg-BG"/>
              <a:t>П1, Подприоритет 1.6 Развитие на спорта и повишаване на физическата култура на населението</a:t>
            </a:r>
          </a:p>
          <a:p>
            <a:pPr lvl="1" algn="just">
              <a:lnSpc>
                <a:spcPct val="120000"/>
              </a:lnSpc>
              <a:spcBef>
                <a:spcPct val="20000"/>
              </a:spcBef>
              <a:spcAft>
                <a:spcPct val="20000"/>
              </a:spcAft>
              <a:buClr>
                <a:srgbClr val="000000"/>
              </a:buClr>
              <a:buFont typeface="Wingdings" pitchFamily="2" charset="2"/>
              <a:buChar char="q"/>
            </a:pPr>
            <a:r>
              <a:rPr lang="bg-BG">
                <a:solidFill>
                  <a:srgbClr val="000000"/>
                </a:solidFill>
              </a:rPr>
              <a:t>  </a:t>
            </a:r>
            <a:r>
              <a:rPr lang="bg-BG"/>
              <a:t>П2, Подприоритет 2.2 Осигуряване на устойчиви, качествени и достъпни междусекторни услуги с цел превенция на социалното изключване</a:t>
            </a:r>
          </a:p>
          <a:p>
            <a:pPr lvl="1" algn="just">
              <a:lnSpc>
                <a:spcPct val="120000"/>
              </a:lnSpc>
              <a:spcBef>
                <a:spcPct val="20000"/>
              </a:spcBef>
              <a:spcAft>
                <a:spcPct val="20000"/>
              </a:spcAft>
              <a:buClr>
                <a:srgbClr val="000000"/>
              </a:buClr>
              <a:buFont typeface="Wingdings" pitchFamily="2" charset="2"/>
              <a:buChar char="q"/>
            </a:pPr>
            <a:endParaRPr lang="bg-BG">
              <a:solidFill>
                <a:srgbClr val="000000"/>
              </a:solidFill>
            </a:endParaRPr>
          </a:p>
          <a:p>
            <a:pPr algn="just">
              <a:lnSpc>
                <a:spcPct val="120000"/>
              </a:lnSpc>
              <a:spcBef>
                <a:spcPct val="20000"/>
              </a:spcBef>
              <a:spcAft>
                <a:spcPct val="20000"/>
              </a:spcAft>
              <a:buClr>
                <a:srgbClr val="000000"/>
              </a:buClr>
              <a:buFont typeface="Wingdings" pitchFamily="2" charset="2"/>
              <a:buChar char="q"/>
            </a:pPr>
            <a:endParaRPr lang="bg-BG" sz="3600"/>
          </a:p>
        </p:txBody>
      </p:sp>
      <p:pic>
        <p:nvPicPr>
          <p:cNvPr id="27651" name="Picture 4"/>
          <p:cNvPicPr>
            <a:picLocks noChangeAspect="1" noChangeArrowheads="1"/>
          </p:cNvPicPr>
          <p:nvPr/>
        </p:nvPicPr>
        <p:blipFill>
          <a:blip r:embed="rId4"/>
          <a:srcRect/>
          <a:stretch>
            <a:fillRect/>
          </a:stretch>
        </p:blipFill>
        <p:spPr bwMode="auto">
          <a:xfrm>
            <a:off x="0" y="0"/>
            <a:ext cx="9144000" cy="1916113"/>
          </a:xfrm>
          <a:prstGeom prst="rect">
            <a:avLst/>
          </a:prstGeom>
          <a:noFill/>
          <a:ln w="9525">
            <a:noFill/>
            <a:miter lim="800000"/>
            <a:headEnd/>
            <a:tailEnd/>
          </a:ln>
        </p:spPr>
      </p:pic>
      <p:sp>
        <p:nvSpPr>
          <p:cNvPr id="27652" name="Rectangle 5"/>
          <p:cNvSpPr>
            <a:spLocks noChangeArrowheads="1"/>
          </p:cNvSpPr>
          <p:nvPr/>
        </p:nvSpPr>
        <p:spPr bwMode="auto">
          <a:xfrm>
            <a:off x="1295400" y="1600200"/>
            <a:ext cx="6705600" cy="533400"/>
          </a:xfrm>
          <a:prstGeom prst="rect">
            <a:avLst/>
          </a:prstGeom>
          <a:noFill/>
          <a:ln w="9525">
            <a:noFill/>
            <a:miter lim="800000"/>
            <a:headEnd/>
            <a:tailEnd/>
          </a:ln>
        </p:spPr>
        <p:txBody>
          <a:bodyPr anchor="ctr"/>
          <a:lstStyle/>
          <a:p>
            <a:pPr algn="ctr"/>
            <a:r>
              <a:rPr lang="bg-BG" sz="2000" b="1">
                <a:solidFill>
                  <a:srgbClr val="A50021"/>
                </a:solidFill>
              </a:rPr>
              <a:t>Водещи национални документи</a:t>
            </a:r>
          </a:p>
        </p:txBody>
      </p:sp>
      <p:pic>
        <p:nvPicPr>
          <p:cNvPr id="27653" name="Picture 4"/>
          <p:cNvPicPr>
            <a:picLocks noChangeAspect="1" noChangeArrowheads="1"/>
          </p:cNvPicPr>
          <p:nvPr/>
        </p:nvPicPr>
        <p:blipFill>
          <a:blip r:embed="rId5"/>
          <a:srcRect/>
          <a:stretch>
            <a:fillRect/>
          </a:stretch>
        </p:blipFill>
        <p:spPr bwMode="auto">
          <a:xfrm>
            <a:off x="7848600" y="6172200"/>
            <a:ext cx="1054100" cy="525463"/>
          </a:xfrm>
          <a:prstGeom prst="rect">
            <a:avLst/>
          </a:prstGeom>
          <a:solidFill>
            <a:srgbClr val="FFFFFF"/>
          </a:solid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ChangeArrowheads="1"/>
          </p:cNvSpPr>
          <p:nvPr/>
        </p:nvSpPr>
        <p:spPr bwMode="auto">
          <a:xfrm>
            <a:off x="152400" y="1905000"/>
            <a:ext cx="8785225" cy="4826000"/>
          </a:xfrm>
          <a:prstGeom prst="rect">
            <a:avLst/>
          </a:prstGeom>
          <a:noFill/>
          <a:ln w="9525">
            <a:noFill/>
            <a:miter lim="800000"/>
            <a:headEnd/>
            <a:tailEnd/>
          </a:ln>
        </p:spPr>
        <p:txBody>
          <a:bodyPr/>
          <a:lstStyle/>
          <a:p>
            <a:pPr algn="ctr">
              <a:lnSpc>
                <a:spcPct val="80000"/>
              </a:lnSpc>
              <a:spcBef>
                <a:spcPct val="20000"/>
              </a:spcBef>
              <a:buFont typeface="Arial" charset="0"/>
              <a:buNone/>
            </a:pPr>
            <a:endParaRPr lang="bg-BG" sz="300">
              <a:latin typeface="Calibri" pitchFamily="34" charset="0"/>
            </a:endParaRPr>
          </a:p>
          <a:p>
            <a:pPr algn="ctr">
              <a:lnSpc>
                <a:spcPct val="80000"/>
              </a:lnSpc>
              <a:spcBef>
                <a:spcPct val="20000"/>
              </a:spcBef>
              <a:buFont typeface="Arial" charset="0"/>
              <a:buNone/>
            </a:pPr>
            <a:endParaRPr lang="en-US" sz="600" b="1">
              <a:solidFill>
                <a:srgbClr val="336699"/>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spcBef>
                <a:spcPct val="20000"/>
              </a:spcBef>
              <a:buFont typeface="Arial" charset="0"/>
              <a:buNone/>
            </a:pPr>
            <a:endParaRPr lang="en-US" sz="200">
              <a:solidFill>
                <a:srgbClr val="336699"/>
              </a:solidFill>
              <a:latin typeface="Calibri" pitchFamily="34" charset="0"/>
              <a:hlinkClick r:id="rId3"/>
            </a:endParaRPr>
          </a:p>
        </p:txBody>
      </p:sp>
      <p:sp>
        <p:nvSpPr>
          <p:cNvPr id="3075" name="Rectangle 3"/>
          <p:cNvSpPr>
            <a:spLocks noChangeArrowheads="1"/>
          </p:cNvSpPr>
          <p:nvPr/>
        </p:nvSpPr>
        <p:spPr bwMode="auto">
          <a:xfrm>
            <a:off x="228600" y="2133600"/>
            <a:ext cx="8496300" cy="4616450"/>
          </a:xfrm>
          <a:prstGeom prst="rect">
            <a:avLst/>
          </a:prstGeom>
          <a:noFill/>
          <a:ln>
            <a:noFill/>
          </a:ln>
          <a:effectLst/>
          <a:extLst>
            <a:ext uri="{909E8E84-426E-40DD-AFC4-6F175D3DCCD1}"/>
            <a:ext uri="{91240B29-F687-4F45-9708-019B960494DF}"/>
            <a:ext uri="{AF507438-7753-43E0-B8FC-AC1667EBCBE1}"/>
          </a:extLst>
        </p:spPr>
        <p:txBody>
          <a:bodyPr/>
          <a:lstStyle/>
          <a:p>
            <a:pPr algn="just">
              <a:lnSpc>
                <a:spcPct val="120000"/>
              </a:lnSpc>
              <a:spcBef>
                <a:spcPct val="20000"/>
              </a:spcBef>
              <a:spcAft>
                <a:spcPct val="20000"/>
              </a:spcAft>
              <a:buClr>
                <a:srgbClr val="000000"/>
              </a:buClr>
              <a:buFont typeface="Wingdings" pitchFamily="2" charset="2"/>
              <a:buChar char="q"/>
              <a:defRPr/>
            </a:pPr>
            <a:r>
              <a:rPr lang="bg-BG" sz="2000" dirty="0">
                <a:solidFill>
                  <a:srgbClr val="000000"/>
                </a:solidFill>
                <a:latin typeface="Arial" pitchFamily="34" charset="0"/>
                <a:cs typeface="Arial" pitchFamily="34" charset="0"/>
              </a:rPr>
              <a:t> </a:t>
            </a:r>
            <a:r>
              <a:rPr lang="ru-RU" sz="2000" dirty="0">
                <a:solidFill>
                  <a:srgbClr val="000000"/>
                </a:solidFill>
                <a:latin typeface="Arial" pitchFamily="34" charset="0"/>
                <a:cs typeface="Arial" pitchFamily="34" charset="0"/>
              </a:rPr>
              <a:t>НПР </a:t>
            </a:r>
            <a:r>
              <a:rPr lang="bg-BG" sz="2000" dirty="0">
                <a:solidFill>
                  <a:srgbClr val="000000"/>
                </a:solidFill>
                <a:latin typeface="Arial" pitchFamily="34" charset="0"/>
                <a:cs typeface="Arial" pitchFamily="34" charset="0"/>
              </a:rPr>
              <a:t>България</a:t>
            </a:r>
            <a:r>
              <a:rPr lang="ru-RU" sz="2000" dirty="0">
                <a:solidFill>
                  <a:srgbClr val="000000"/>
                </a:solidFill>
                <a:latin typeface="Arial" pitchFamily="34" charset="0"/>
                <a:cs typeface="Arial" pitchFamily="34" charset="0"/>
              </a:rPr>
              <a:t> </a:t>
            </a:r>
            <a:r>
              <a:rPr lang="ru-RU" sz="2000" dirty="0">
                <a:solidFill>
                  <a:srgbClr val="000000"/>
                </a:solidFill>
                <a:latin typeface="Arial" pitchFamily="34" charset="0"/>
                <a:cs typeface="Arial" pitchFamily="34" charset="0"/>
              </a:rPr>
              <a:t>2020</a:t>
            </a:r>
          </a:p>
          <a:p>
            <a:pPr lvl="1" algn="just">
              <a:lnSpc>
                <a:spcPct val="120000"/>
              </a:lnSpc>
              <a:spcBef>
                <a:spcPct val="20000"/>
              </a:spcBef>
              <a:spcAft>
                <a:spcPct val="20000"/>
              </a:spcAft>
              <a:buClr>
                <a:srgbClr val="000000"/>
              </a:buClr>
              <a:buFont typeface="Wingdings" pitchFamily="2" charset="2"/>
              <a:buChar char="q"/>
              <a:defRPr/>
            </a:pPr>
            <a:r>
              <a:rPr lang="bg-BG" sz="1750" dirty="0"/>
              <a:t> П3</a:t>
            </a:r>
            <a:r>
              <a:rPr lang="bg-BG" sz="1750" dirty="0"/>
              <a:t>, </a:t>
            </a:r>
            <a:r>
              <a:rPr lang="bg-BG" sz="1750" dirty="0" err="1"/>
              <a:t>Подприоритет</a:t>
            </a:r>
            <a:r>
              <a:rPr lang="bg-BG" sz="1750" dirty="0"/>
              <a:t> 3.2. Стимулиране развитието на градовете и подобряване на интеграцията на българските региони в национален </a:t>
            </a:r>
            <a:r>
              <a:rPr lang="bg-BG" sz="1750" dirty="0"/>
              <a:t>план</a:t>
            </a:r>
          </a:p>
          <a:p>
            <a:pPr lvl="1" algn="just">
              <a:lnSpc>
                <a:spcPct val="120000"/>
              </a:lnSpc>
              <a:spcBef>
                <a:spcPct val="20000"/>
              </a:spcBef>
              <a:spcAft>
                <a:spcPct val="20000"/>
              </a:spcAft>
              <a:buClr>
                <a:srgbClr val="000000"/>
              </a:buClr>
              <a:buFont typeface="Wingdings" pitchFamily="2" charset="2"/>
              <a:buChar char="q"/>
              <a:defRPr/>
            </a:pPr>
            <a:r>
              <a:rPr lang="bg-BG" sz="1750" dirty="0">
                <a:solidFill>
                  <a:srgbClr val="000000"/>
                </a:solidFill>
                <a:latin typeface="Arial" pitchFamily="34" charset="0"/>
                <a:cs typeface="Arial" pitchFamily="34" charset="0"/>
              </a:rPr>
              <a:t> </a:t>
            </a:r>
            <a:r>
              <a:rPr lang="bg-BG" sz="1750" dirty="0"/>
              <a:t>П3, </a:t>
            </a:r>
            <a:r>
              <a:rPr lang="bg-BG" sz="1750" dirty="0" err="1"/>
              <a:t>Подприоритет</a:t>
            </a:r>
            <a:r>
              <a:rPr lang="bg-BG" sz="1750" dirty="0"/>
              <a:t> З.4 Подкрепа за ефективно и устойчиво усвояване на туристическия потенциал </a:t>
            </a:r>
            <a:endParaRPr lang="bg-BG" sz="1750" dirty="0"/>
          </a:p>
          <a:p>
            <a:pPr lvl="1" algn="just">
              <a:lnSpc>
                <a:spcPct val="120000"/>
              </a:lnSpc>
              <a:spcBef>
                <a:spcPct val="20000"/>
              </a:spcBef>
              <a:spcAft>
                <a:spcPct val="20000"/>
              </a:spcAft>
              <a:buClr>
                <a:srgbClr val="000000"/>
              </a:buClr>
              <a:buFont typeface="Wingdings" pitchFamily="2" charset="2"/>
              <a:buChar char="q"/>
              <a:defRPr/>
            </a:pPr>
            <a:r>
              <a:rPr lang="bg-BG" sz="1750" dirty="0">
                <a:solidFill>
                  <a:srgbClr val="000000"/>
                </a:solidFill>
                <a:latin typeface="Arial" pitchFamily="34" charset="0"/>
                <a:cs typeface="Arial" pitchFamily="34" charset="0"/>
              </a:rPr>
              <a:t> </a:t>
            </a:r>
            <a:r>
              <a:rPr lang="bg-BG" sz="1750" dirty="0"/>
              <a:t>П3, </a:t>
            </a:r>
            <a:r>
              <a:rPr lang="bg-BG" sz="1750" dirty="0" err="1"/>
              <a:t>Подприоритет</a:t>
            </a:r>
            <a:r>
              <a:rPr lang="bg-BG" sz="1750" dirty="0"/>
              <a:t> З.5 Създаване на условия за опазване и подобряване на околната </a:t>
            </a:r>
            <a:r>
              <a:rPr lang="bg-BG" sz="1750" dirty="0"/>
              <a:t>среда</a:t>
            </a:r>
          </a:p>
          <a:p>
            <a:pPr lvl="1" algn="just">
              <a:lnSpc>
                <a:spcPct val="120000"/>
              </a:lnSpc>
              <a:spcBef>
                <a:spcPct val="20000"/>
              </a:spcBef>
              <a:spcAft>
                <a:spcPct val="20000"/>
              </a:spcAft>
              <a:buClr>
                <a:srgbClr val="000000"/>
              </a:buClr>
              <a:buFont typeface="Wingdings" pitchFamily="2" charset="2"/>
              <a:buChar char="q"/>
              <a:defRPr/>
            </a:pPr>
            <a:r>
              <a:rPr lang="bg-BG" sz="1750" dirty="0">
                <a:solidFill>
                  <a:srgbClr val="000000"/>
                </a:solidFill>
                <a:latin typeface="Arial" pitchFamily="34" charset="0"/>
                <a:cs typeface="Arial" pitchFamily="34" charset="0"/>
              </a:rPr>
              <a:t> </a:t>
            </a:r>
            <a:r>
              <a:rPr lang="bg-BG" sz="1750" dirty="0"/>
              <a:t>П7, </a:t>
            </a:r>
            <a:r>
              <a:rPr lang="bg-BG" sz="1750" dirty="0" err="1"/>
              <a:t>Подприоритет</a:t>
            </a:r>
            <a:r>
              <a:rPr lang="bg-BG" sz="1750" dirty="0"/>
              <a:t> 7.2 Повишаване на енергийната </a:t>
            </a:r>
            <a:r>
              <a:rPr lang="bg-BG" sz="1750" dirty="0"/>
              <a:t>ефективност</a:t>
            </a:r>
          </a:p>
          <a:p>
            <a:pPr lvl="1" algn="just">
              <a:lnSpc>
                <a:spcPct val="120000"/>
              </a:lnSpc>
              <a:spcBef>
                <a:spcPct val="20000"/>
              </a:spcBef>
              <a:spcAft>
                <a:spcPct val="20000"/>
              </a:spcAft>
              <a:buClr>
                <a:srgbClr val="000000"/>
              </a:buClr>
              <a:buFont typeface="Wingdings" pitchFamily="2" charset="2"/>
              <a:buChar char="q"/>
              <a:defRPr/>
            </a:pPr>
            <a:r>
              <a:rPr lang="bg-BG" sz="1750" dirty="0"/>
              <a:t> Извод: ОПРР 2014-2020 покрива широк кръг от приоритетите на НПР 2020 (+/-) </a:t>
            </a:r>
          </a:p>
          <a:p>
            <a:pPr lvl="1" algn="just">
              <a:lnSpc>
                <a:spcPct val="120000"/>
              </a:lnSpc>
              <a:spcBef>
                <a:spcPct val="20000"/>
              </a:spcBef>
              <a:spcAft>
                <a:spcPct val="20000"/>
              </a:spcAft>
              <a:buClr>
                <a:srgbClr val="000000"/>
              </a:buClr>
              <a:buFont typeface="Wingdings" pitchFamily="2" charset="2"/>
              <a:buChar char="q"/>
              <a:defRPr/>
            </a:pPr>
            <a:endParaRPr lang="ru-RU" dirty="0">
              <a:solidFill>
                <a:srgbClr val="000000"/>
              </a:solidFill>
              <a:latin typeface="Arial" pitchFamily="34" charset="0"/>
              <a:cs typeface="Arial" pitchFamily="34" charset="0"/>
            </a:endParaRPr>
          </a:p>
          <a:p>
            <a:pPr algn="just">
              <a:lnSpc>
                <a:spcPct val="120000"/>
              </a:lnSpc>
              <a:spcBef>
                <a:spcPct val="20000"/>
              </a:spcBef>
              <a:spcAft>
                <a:spcPct val="20000"/>
              </a:spcAft>
              <a:buClr>
                <a:srgbClr val="000000"/>
              </a:buClr>
              <a:buFont typeface="Wingdings" pitchFamily="2" charset="2"/>
              <a:buChar char="q"/>
              <a:defRPr/>
            </a:pPr>
            <a:endParaRPr lang="bg-BG" sz="3600" dirty="0">
              <a:latin typeface="Arial" pitchFamily="34" charset="0"/>
              <a:cs typeface="Arial" pitchFamily="34" charset="0"/>
            </a:endParaRPr>
          </a:p>
        </p:txBody>
      </p:sp>
      <p:pic>
        <p:nvPicPr>
          <p:cNvPr id="29699" name="Picture 4"/>
          <p:cNvPicPr>
            <a:picLocks noChangeAspect="1" noChangeArrowheads="1"/>
          </p:cNvPicPr>
          <p:nvPr/>
        </p:nvPicPr>
        <p:blipFill>
          <a:blip r:embed="rId4"/>
          <a:srcRect/>
          <a:stretch>
            <a:fillRect/>
          </a:stretch>
        </p:blipFill>
        <p:spPr bwMode="auto">
          <a:xfrm>
            <a:off x="0" y="0"/>
            <a:ext cx="9144000" cy="1916113"/>
          </a:xfrm>
          <a:prstGeom prst="rect">
            <a:avLst/>
          </a:prstGeom>
          <a:noFill/>
          <a:ln w="9525">
            <a:noFill/>
            <a:miter lim="800000"/>
            <a:headEnd/>
            <a:tailEnd/>
          </a:ln>
        </p:spPr>
      </p:pic>
      <p:sp>
        <p:nvSpPr>
          <p:cNvPr id="29700" name="Rectangle 5"/>
          <p:cNvSpPr>
            <a:spLocks noChangeArrowheads="1"/>
          </p:cNvSpPr>
          <p:nvPr/>
        </p:nvSpPr>
        <p:spPr bwMode="auto">
          <a:xfrm>
            <a:off x="1295400" y="1600200"/>
            <a:ext cx="6705600" cy="533400"/>
          </a:xfrm>
          <a:prstGeom prst="rect">
            <a:avLst/>
          </a:prstGeom>
          <a:noFill/>
          <a:ln w="9525">
            <a:noFill/>
            <a:miter lim="800000"/>
            <a:headEnd/>
            <a:tailEnd/>
          </a:ln>
        </p:spPr>
        <p:txBody>
          <a:bodyPr anchor="ctr"/>
          <a:lstStyle/>
          <a:p>
            <a:pPr algn="ctr"/>
            <a:r>
              <a:rPr lang="bg-BG" sz="2000" b="1">
                <a:solidFill>
                  <a:srgbClr val="A50021"/>
                </a:solidFill>
              </a:rPr>
              <a:t>Водещи национални документи</a:t>
            </a:r>
          </a:p>
        </p:txBody>
      </p:sp>
      <p:pic>
        <p:nvPicPr>
          <p:cNvPr id="29701" name="Picture 4"/>
          <p:cNvPicPr>
            <a:picLocks noChangeAspect="1" noChangeArrowheads="1"/>
          </p:cNvPicPr>
          <p:nvPr/>
        </p:nvPicPr>
        <p:blipFill>
          <a:blip r:embed="rId5"/>
          <a:srcRect/>
          <a:stretch>
            <a:fillRect/>
          </a:stretch>
        </p:blipFill>
        <p:spPr bwMode="auto">
          <a:xfrm>
            <a:off x="7848600" y="6172200"/>
            <a:ext cx="1054100" cy="525463"/>
          </a:xfrm>
          <a:prstGeom prst="rect">
            <a:avLst/>
          </a:prstGeom>
          <a:solidFill>
            <a:srgbClr val="FFFFFF"/>
          </a:solid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ChangeArrowheads="1"/>
          </p:cNvSpPr>
          <p:nvPr/>
        </p:nvSpPr>
        <p:spPr bwMode="auto">
          <a:xfrm>
            <a:off x="152400" y="1905000"/>
            <a:ext cx="8785225" cy="4826000"/>
          </a:xfrm>
          <a:prstGeom prst="rect">
            <a:avLst/>
          </a:prstGeom>
          <a:noFill/>
          <a:ln w="9525">
            <a:noFill/>
            <a:miter lim="800000"/>
            <a:headEnd/>
            <a:tailEnd/>
          </a:ln>
        </p:spPr>
        <p:txBody>
          <a:bodyPr/>
          <a:lstStyle/>
          <a:p>
            <a:pPr algn="ctr">
              <a:lnSpc>
                <a:spcPct val="80000"/>
              </a:lnSpc>
              <a:spcBef>
                <a:spcPct val="20000"/>
              </a:spcBef>
              <a:buFont typeface="Arial" charset="0"/>
              <a:buNone/>
            </a:pPr>
            <a:endParaRPr lang="bg-BG" sz="300">
              <a:latin typeface="Calibri" pitchFamily="34" charset="0"/>
            </a:endParaRPr>
          </a:p>
          <a:p>
            <a:pPr algn="ctr">
              <a:lnSpc>
                <a:spcPct val="80000"/>
              </a:lnSpc>
              <a:spcBef>
                <a:spcPct val="20000"/>
              </a:spcBef>
              <a:buFont typeface="Arial" charset="0"/>
              <a:buNone/>
            </a:pPr>
            <a:endParaRPr lang="en-US" sz="600" b="1">
              <a:solidFill>
                <a:srgbClr val="336699"/>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pPr>
            <a:endParaRPr lang="en-US" sz="1200" b="1">
              <a:solidFill>
                <a:srgbClr val="000066"/>
              </a:solidFill>
              <a:latin typeface="Calibri" pitchFamily="34" charset="0"/>
            </a:endParaRPr>
          </a:p>
          <a:p>
            <a:pPr algn="ctr">
              <a:lnSpc>
                <a:spcPct val="80000"/>
              </a:lnSpc>
              <a:spcBef>
                <a:spcPct val="20000"/>
              </a:spcBef>
              <a:buFont typeface="Arial" charset="0"/>
              <a:buNone/>
            </a:pPr>
            <a:endParaRPr lang="en-US" sz="200">
              <a:solidFill>
                <a:srgbClr val="336699"/>
              </a:solidFill>
              <a:latin typeface="Calibri" pitchFamily="34" charset="0"/>
              <a:hlinkClick r:id="rId3"/>
            </a:endParaRPr>
          </a:p>
        </p:txBody>
      </p:sp>
      <p:sp>
        <p:nvSpPr>
          <p:cNvPr id="3075" name="Rectangle 3"/>
          <p:cNvSpPr>
            <a:spLocks noChangeArrowheads="1"/>
          </p:cNvSpPr>
          <p:nvPr/>
        </p:nvSpPr>
        <p:spPr bwMode="auto">
          <a:xfrm>
            <a:off x="228600" y="1981200"/>
            <a:ext cx="8496300" cy="4616450"/>
          </a:xfrm>
          <a:prstGeom prst="rect">
            <a:avLst/>
          </a:prstGeom>
          <a:noFill/>
          <a:ln w="9525">
            <a:noFill/>
            <a:miter lim="800000"/>
            <a:headEnd/>
            <a:tailEnd/>
          </a:ln>
        </p:spPr>
        <p:txBody>
          <a:bodyPr/>
          <a:lstStyle/>
          <a:p>
            <a:pPr algn="just">
              <a:lnSpc>
                <a:spcPct val="120000"/>
              </a:lnSpc>
              <a:spcBef>
                <a:spcPct val="20000"/>
              </a:spcBef>
              <a:spcAft>
                <a:spcPct val="20000"/>
              </a:spcAft>
              <a:buClr>
                <a:srgbClr val="000000"/>
              </a:buClr>
              <a:buFont typeface="Wingdings" pitchFamily="2" charset="2"/>
              <a:buChar char="q"/>
            </a:pPr>
            <a:r>
              <a:rPr lang="bg-BG" sz="2000">
                <a:solidFill>
                  <a:srgbClr val="000000"/>
                </a:solidFill>
              </a:rPr>
              <a:t> </a:t>
            </a:r>
            <a:r>
              <a:rPr lang="ru-RU" sz="2000">
                <a:solidFill>
                  <a:srgbClr val="000000"/>
                </a:solidFill>
              </a:rPr>
              <a:t>Национална стратегия за регионално развитие 2012-2022</a:t>
            </a:r>
          </a:p>
          <a:p>
            <a:pPr lvl="1" algn="just">
              <a:lnSpc>
                <a:spcPct val="120000"/>
              </a:lnSpc>
              <a:spcBef>
                <a:spcPct val="20000"/>
              </a:spcBef>
              <a:spcAft>
                <a:spcPct val="20000"/>
              </a:spcAft>
              <a:buClr>
                <a:srgbClr val="000000"/>
              </a:buClr>
              <a:buFont typeface="Wingdings" pitchFamily="2" charset="2"/>
              <a:buChar char="q"/>
            </a:pPr>
            <a:r>
              <a:rPr lang="bg-BG" sz="1600">
                <a:solidFill>
                  <a:srgbClr val="000000"/>
                </a:solidFill>
              </a:rPr>
              <a:t> </a:t>
            </a:r>
            <a:r>
              <a:rPr lang="ru-RU" sz="1400" b="1">
                <a:solidFill>
                  <a:srgbClr val="000000"/>
                </a:solidFill>
              </a:rPr>
              <a:t>Стратегическа цел 1: </a:t>
            </a:r>
            <a:r>
              <a:rPr lang="ru-RU" sz="1400">
                <a:solidFill>
                  <a:srgbClr val="000000"/>
                </a:solidFill>
              </a:rPr>
              <a:t>Икономическо сближаване чрез развитие на собствения потенциал на районите и опазване на околната среда</a:t>
            </a:r>
          </a:p>
          <a:p>
            <a:pPr lvl="1" algn="just">
              <a:lnSpc>
                <a:spcPct val="120000"/>
              </a:lnSpc>
              <a:spcBef>
                <a:spcPct val="20000"/>
              </a:spcBef>
              <a:spcAft>
                <a:spcPct val="20000"/>
              </a:spcAft>
              <a:buClr>
                <a:srgbClr val="000000"/>
              </a:buClr>
              <a:buFont typeface="Wingdings" pitchFamily="2" charset="2"/>
              <a:buChar char="q"/>
            </a:pPr>
            <a:r>
              <a:rPr lang="ru-RU" sz="1400">
                <a:solidFill>
                  <a:srgbClr val="000000"/>
                </a:solidFill>
              </a:rPr>
              <a:t> </a:t>
            </a:r>
            <a:r>
              <a:rPr lang="bg-BG" sz="1400" b="1"/>
              <a:t>Стратегическа цел 2: </a:t>
            </a:r>
            <a:r>
              <a:rPr lang="bg-BG" sz="1400"/>
              <a:t>Социално сближаване и намаляване на регионалните диспропорции в социалната сфера чрез създаване на условия за развитие и реализация на човешкия капитал </a:t>
            </a:r>
          </a:p>
          <a:p>
            <a:pPr lvl="1" algn="just">
              <a:lnSpc>
                <a:spcPct val="120000"/>
              </a:lnSpc>
              <a:spcBef>
                <a:spcPct val="20000"/>
              </a:spcBef>
              <a:spcAft>
                <a:spcPct val="20000"/>
              </a:spcAft>
              <a:buClr>
                <a:srgbClr val="000000"/>
              </a:buClr>
              <a:buFont typeface="Wingdings" pitchFamily="2" charset="2"/>
              <a:buChar char="q"/>
            </a:pPr>
            <a:r>
              <a:rPr lang="bg-BG" sz="1400"/>
              <a:t> </a:t>
            </a:r>
            <a:r>
              <a:rPr lang="bg-BG" sz="1400" b="1"/>
              <a:t>Стратегическа цел 3: </a:t>
            </a:r>
            <a:r>
              <a:rPr lang="bg-BG" sz="1400"/>
              <a:t>Териториално сближаване и развитие на  трансграничното, междурегионалното и транснационалното сътрудничество – дейностите няма да бъдат покривани по ОПРР 2014-2020 </a:t>
            </a:r>
          </a:p>
          <a:p>
            <a:pPr lvl="1" algn="just">
              <a:lnSpc>
                <a:spcPct val="120000"/>
              </a:lnSpc>
              <a:spcBef>
                <a:spcPct val="20000"/>
              </a:spcBef>
              <a:spcAft>
                <a:spcPct val="20000"/>
              </a:spcAft>
              <a:buClr>
                <a:srgbClr val="000000"/>
              </a:buClr>
              <a:buFont typeface="Wingdings" pitchFamily="2" charset="2"/>
              <a:buChar char="q"/>
            </a:pPr>
            <a:r>
              <a:rPr lang="bg-BG" sz="1400"/>
              <a:t> </a:t>
            </a:r>
            <a:r>
              <a:rPr lang="bg-BG" sz="1400" b="1"/>
              <a:t>Стратегическа цел 4: </a:t>
            </a:r>
            <a:r>
              <a:rPr lang="bg-BG" sz="1400"/>
              <a:t>Балансирано териториално развитие чрез укрепване на мрежата от градове-центрове, подобряване свързаността в районите и качеството на средата в населените места.</a:t>
            </a:r>
          </a:p>
          <a:p>
            <a:pPr lvl="1" algn="just">
              <a:lnSpc>
                <a:spcPct val="120000"/>
              </a:lnSpc>
              <a:spcBef>
                <a:spcPct val="20000"/>
              </a:spcBef>
              <a:spcAft>
                <a:spcPct val="20000"/>
              </a:spcAft>
              <a:buClr>
                <a:srgbClr val="000000"/>
              </a:buClr>
              <a:buFont typeface="Wingdings" pitchFamily="2" charset="2"/>
              <a:buChar char="q"/>
            </a:pPr>
            <a:r>
              <a:rPr lang="bg-BG" sz="1400"/>
              <a:t> Извод: съответствие, но е необходима обосновка за липсата  на някои елементи</a:t>
            </a:r>
          </a:p>
          <a:p>
            <a:pPr lvl="1" algn="just">
              <a:lnSpc>
                <a:spcPct val="120000"/>
              </a:lnSpc>
              <a:spcBef>
                <a:spcPct val="20000"/>
              </a:spcBef>
              <a:spcAft>
                <a:spcPct val="20000"/>
              </a:spcAft>
              <a:buClr>
                <a:srgbClr val="000000"/>
              </a:buClr>
              <a:buFont typeface="Wingdings" pitchFamily="2" charset="2"/>
              <a:buChar char="q"/>
            </a:pPr>
            <a:endParaRPr lang="bg-BG" sz="1600"/>
          </a:p>
          <a:p>
            <a:pPr lvl="1" algn="just">
              <a:lnSpc>
                <a:spcPct val="120000"/>
              </a:lnSpc>
              <a:spcBef>
                <a:spcPct val="20000"/>
              </a:spcBef>
              <a:spcAft>
                <a:spcPct val="20000"/>
              </a:spcAft>
              <a:buClr>
                <a:srgbClr val="000000"/>
              </a:buClr>
              <a:buFont typeface="Wingdings" pitchFamily="2" charset="2"/>
              <a:buChar char="q"/>
            </a:pPr>
            <a:endParaRPr lang="ru-RU" sz="2400">
              <a:solidFill>
                <a:srgbClr val="000000"/>
              </a:solidFill>
            </a:endParaRPr>
          </a:p>
          <a:p>
            <a:pPr lvl="1" algn="just">
              <a:lnSpc>
                <a:spcPct val="120000"/>
              </a:lnSpc>
              <a:spcBef>
                <a:spcPct val="20000"/>
              </a:spcBef>
              <a:spcAft>
                <a:spcPct val="20000"/>
              </a:spcAft>
              <a:buClr>
                <a:srgbClr val="000000"/>
              </a:buClr>
              <a:buFont typeface="Wingdings" pitchFamily="2" charset="2"/>
              <a:buChar char="q"/>
            </a:pPr>
            <a:endParaRPr lang="bg-BG" sz="2400">
              <a:solidFill>
                <a:srgbClr val="000000"/>
              </a:solidFill>
            </a:endParaRPr>
          </a:p>
          <a:p>
            <a:pPr algn="just">
              <a:lnSpc>
                <a:spcPct val="120000"/>
              </a:lnSpc>
              <a:spcBef>
                <a:spcPct val="20000"/>
              </a:spcBef>
              <a:spcAft>
                <a:spcPct val="20000"/>
              </a:spcAft>
              <a:buClr>
                <a:srgbClr val="000000"/>
              </a:buClr>
              <a:buFont typeface="Wingdings" pitchFamily="2" charset="2"/>
              <a:buChar char="q"/>
            </a:pPr>
            <a:endParaRPr lang="bg-BG" sz="3600"/>
          </a:p>
        </p:txBody>
      </p:sp>
      <p:pic>
        <p:nvPicPr>
          <p:cNvPr id="31747" name="Picture 4"/>
          <p:cNvPicPr>
            <a:picLocks noChangeAspect="1" noChangeArrowheads="1"/>
          </p:cNvPicPr>
          <p:nvPr/>
        </p:nvPicPr>
        <p:blipFill>
          <a:blip r:embed="rId4"/>
          <a:srcRect/>
          <a:stretch>
            <a:fillRect/>
          </a:stretch>
        </p:blipFill>
        <p:spPr bwMode="auto">
          <a:xfrm>
            <a:off x="0" y="0"/>
            <a:ext cx="9144000" cy="1916113"/>
          </a:xfrm>
          <a:prstGeom prst="rect">
            <a:avLst/>
          </a:prstGeom>
          <a:noFill/>
          <a:ln w="9525">
            <a:noFill/>
            <a:miter lim="800000"/>
            <a:headEnd/>
            <a:tailEnd/>
          </a:ln>
        </p:spPr>
      </p:pic>
      <p:sp>
        <p:nvSpPr>
          <p:cNvPr id="31748" name="Rectangle 5"/>
          <p:cNvSpPr>
            <a:spLocks noChangeArrowheads="1"/>
          </p:cNvSpPr>
          <p:nvPr/>
        </p:nvSpPr>
        <p:spPr bwMode="auto">
          <a:xfrm>
            <a:off x="1295400" y="1600200"/>
            <a:ext cx="6705600" cy="533400"/>
          </a:xfrm>
          <a:prstGeom prst="rect">
            <a:avLst/>
          </a:prstGeom>
          <a:noFill/>
          <a:ln w="9525">
            <a:noFill/>
            <a:miter lim="800000"/>
            <a:headEnd/>
            <a:tailEnd/>
          </a:ln>
        </p:spPr>
        <p:txBody>
          <a:bodyPr anchor="ctr"/>
          <a:lstStyle/>
          <a:p>
            <a:pPr algn="ctr"/>
            <a:r>
              <a:rPr lang="bg-BG" sz="2000" b="1">
                <a:solidFill>
                  <a:srgbClr val="A50021"/>
                </a:solidFill>
              </a:rPr>
              <a:t>Водещи национални документи</a:t>
            </a:r>
          </a:p>
        </p:txBody>
      </p:sp>
      <p:pic>
        <p:nvPicPr>
          <p:cNvPr id="31749" name="Picture 4"/>
          <p:cNvPicPr>
            <a:picLocks noChangeAspect="1" noChangeArrowheads="1"/>
          </p:cNvPicPr>
          <p:nvPr/>
        </p:nvPicPr>
        <p:blipFill>
          <a:blip r:embed="rId5"/>
          <a:srcRect/>
          <a:stretch>
            <a:fillRect/>
          </a:stretch>
        </p:blipFill>
        <p:spPr bwMode="auto">
          <a:xfrm>
            <a:off x="7848600" y="6248400"/>
            <a:ext cx="1054100" cy="525463"/>
          </a:xfrm>
          <a:prstGeom prst="rect">
            <a:avLst/>
          </a:prstGeom>
          <a:solidFill>
            <a:srgbClr val="FFFFFF"/>
          </a:solid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3075">
                                            <p:txEl>
                                              <p:pRg st="3" end="3"/>
                                            </p:txEl>
                                          </p:spTgt>
                                        </p:tgtEl>
                                        <p:attrNameLst>
                                          <p:attrName>ppt_x</p:attrName>
                                        </p:attrNameLst>
                                      </p:cBhvr>
                                      <p:tavLst>
                                        <p:tav tm="0">
                                          <p:val>
                                            <p:strVal val="ppt_x"/>
                                          </p:val>
                                        </p:tav>
                                        <p:tav tm="100000">
                                          <p:val>
                                            <p:strVal val="ppt_x"/>
                                          </p:val>
                                        </p:tav>
                                      </p:tavLst>
                                    </p:anim>
                                    <p:anim calcmode="lin" valueType="num">
                                      <p:cBhvr additive="base">
                                        <p:cTn id="7" dur="500"/>
                                        <p:tgtEl>
                                          <p:spTgt spid="3075">
                                            <p:txEl>
                                              <p:pRg st="3" end="3"/>
                                            </p:txEl>
                                          </p:spTgt>
                                        </p:tgtEl>
                                        <p:attrNameLst>
                                          <p:attrName>ppt_y</p:attrName>
                                        </p:attrNameLst>
                                      </p:cBhvr>
                                      <p:tavLst>
                                        <p:tav tm="0">
                                          <p:val>
                                            <p:strVal val="ppt_y"/>
                                          </p:val>
                                        </p:tav>
                                        <p:tav tm="100000">
                                          <p:val>
                                            <p:strVal val="1+ppt_h/2"/>
                                          </p:val>
                                        </p:tav>
                                      </p:tavLst>
                                    </p:anim>
                                    <p:set>
                                      <p:cBhvr>
                                        <p:cTn id="8" dur="1" fill="hold">
                                          <p:stCondLst>
                                            <p:cond delay="499"/>
                                          </p:stCondLst>
                                        </p:cTn>
                                        <p:tgtEl>
                                          <p:spTgt spid="3075">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DS-SHAPEID" val="spreker"/>
</p:tagLst>
</file>

<file path=ppt/tags/tag2.xml><?xml version="1.0" encoding="utf-8"?>
<p:tagLst xmlns:a="http://schemas.openxmlformats.org/drawingml/2006/main" xmlns:r="http://schemas.openxmlformats.org/officeDocument/2006/relationships" xmlns:p="http://schemas.openxmlformats.org/presentationml/2006/main">
  <p:tag name="DS-SHAPEID" val="center-titl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4695</TotalTime>
  <Words>1412</Words>
  <Application>Microsoft Office PowerPoint</Application>
  <PresentationFormat>On-screen Show (4:3)</PresentationFormat>
  <Paragraphs>209</Paragraphs>
  <Slides>20</Slides>
  <Notes>20</Notes>
  <HiddenSlides>0</HiddenSlides>
  <MMClips>0</MMClips>
  <ScaleCrop>false</ScaleCrop>
  <HeadingPairs>
    <vt:vector size="6" baseType="variant">
      <vt:variant>
        <vt:lpstr>Fonts Used</vt:lpstr>
      </vt:variant>
      <vt:variant>
        <vt:i4>3</vt:i4>
      </vt:variant>
      <vt:variant>
        <vt:lpstr>Design Template</vt:lpstr>
      </vt:variant>
      <vt:variant>
        <vt:i4>1</vt:i4>
      </vt:variant>
      <vt:variant>
        <vt:lpstr>Slide Titles</vt:lpstr>
      </vt:variant>
      <vt:variant>
        <vt:i4>20</vt:i4>
      </vt:variant>
    </vt:vector>
  </HeadingPairs>
  <TitlesOfParts>
    <vt:vector size="24" baseType="lpstr">
      <vt:lpstr>Arial</vt:lpstr>
      <vt:lpstr>Calibri</vt:lpstr>
      <vt:lpstr>Wingdings</vt: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Основни резултати от анализа  на регионалното социално-икономическо развитие  на България</dc:title>
  <dc:creator>Stefan Ivanov</dc:creator>
  <cp:lastModifiedBy>RusevaA</cp:lastModifiedBy>
  <cp:revision>586</cp:revision>
  <dcterms:created xsi:type="dcterms:W3CDTF">2012-06-17T07:03:30Z</dcterms:created>
  <dcterms:modified xsi:type="dcterms:W3CDTF">2012-10-02T11:58:12Z</dcterms:modified>
</cp:coreProperties>
</file>