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5" r:id="rId2"/>
    <p:sldMasterId id="2147483749" r:id="rId3"/>
  </p:sldMasterIdLst>
  <p:notesMasterIdLst>
    <p:notesMasterId r:id="rId31"/>
  </p:notesMasterIdLst>
  <p:sldIdLst>
    <p:sldId id="279" r:id="rId4"/>
    <p:sldId id="292" r:id="rId5"/>
    <p:sldId id="320" r:id="rId6"/>
    <p:sldId id="329" r:id="rId7"/>
    <p:sldId id="299" r:id="rId8"/>
    <p:sldId id="300" r:id="rId9"/>
    <p:sldId id="301" r:id="rId10"/>
    <p:sldId id="284" r:id="rId11"/>
    <p:sldId id="330" r:id="rId12"/>
    <p:sldId id="331" r:id="rId13"/>
    <p:sldId id="321" r:id="rId14"/>
    <p:sldId id="314" r:id="rId15"/>
    <p:sldId id="297" r:id="rId16"/>
    <p:sldId id="322" r:id="rId17"/>
    <p:sldId id="324" r:id="rId18"/>
    <p:sldId id="323" r:id="rId19"/>
    <p:sldId id="332" r:id="rId20"/>
    <p:sldId id="333" r:id="rId21"/>
    <p:sldId id="326" r:id="rId22"/>
    <p:sldId id="325" r:id="rId23"/>
    <p:sldId id="334" r:id="rId24"/>
    <p:sldId id="312" r:id="rId25"/>
    <p:sldId id="313" r:id="rId26"/>
    <p:sldId id="319" r:id="rId27"/>
    <p:sldId id="315" r:id="rId28"/>
    <p:sldId id="328" r:id="rId29"/>
    <p:sldId id="307" r:id="rId3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0000"/>
    <a:srgbClr val="A20000"/>
    <a:srgbClr val="DAEDD3"/>
    <a:srgbClr val="B5DAA6"/>
    <a:srgbClr val="FFFFCC"/>
    <a:srgbClr val="C2E0B6"/>
    <a:srgbClr val="B4D5A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108" autoAdjust="0"/>
    <p:restoredTop sz="81714" autoAdjust="0"/>
  </p:normalViewPr>
  <p:slideViewPr>
    <p:cSldViewPr>
      <p:cViewPr>
        <p:scale>
          <a:sx n="100" d="100"/>
          <a:sy n="100" d="100"/>
        </p:scale>
        <p:origin x="-19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4" d="100"/>
          <a:sy n="124" d="100"/>
        </p:scale>
        <p:origin x="-303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15968C-CBFE-4224-B7D6-B9725F9F2B4F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3E24314D-3EDF-4150-BA29-8AE015865B34}">
      <dgm:prSet phldrT="[Text]" custT="1"/>
      <dgm:spPr/>
      <dgm:t>
        <a:bodyPr/>
        <a:lstStyle/>
        <a:p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Туризъм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gm:t>
    </dgm:pt>
    <dgm:pt modelId="{88F07448-B7F6-4559-B382-C91E182CAE52}" type="parTrans" cxnId="{9630358B-1765-4815-A9B9-60AA6495FEE4}">
      <dgm:prSet/>
      <dgm:spPr/>
      <dgm:t>
        <a:bodyPr/>
        <a:lstStyle/>
        <a:p>
          <a:endParaRPr lang="bg-BG"/>
        </a:p>
      </dgm:t>
    </dgm:pt>
    <dgm:pt modelId="{CB9305DE-EBC0-4631-A68E-AFFA23040183}" type="sibTrans" cxnId="{9630358B-1765-4815-A9B9-60AA6495FEE4}">
      <dgm:prSet/>
      <dgm:spPr/>
      <dgm:t>
        <a:bodyPr/>
        <a:lstStyle/>
        <a:p>
          <a:endParaRPr lang="bg-BG"/>
        </a:p>
      </dgm:t>
    </dgm:pt>
    <dgm:pt modelId="{B1E640E0-1D84-4141-9DBD-B0837F529B83}">
      <dgm:prSet phldrT="[Text]" custT="1"/>
      <dgm:spPr>
        <a:solidFill>
          <a:srgbClr val="FFFFCC"/>
        </a:solidFill>
      </dgm:spPr>
      <dgm:t>
        <a:bodyPr/>
        <a:lstStyle/>
        <a:p>
          <a:pPr algn="just" rtl="0" eaLnBrk="0" fontAlgn="base" hangingPunct="0">
            <a:spcBef>
              <a:spcPct val="0"/>
            </a:spcBef>
            <a:spcAft>
              <a:spcPct val="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Енергийна ефективност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gm:t>
    </dgm:pt>
    <dgm:pt modelId="{F4CACDD0-A0EE-4E35-82CD-3D274FD3B7E5}" type="sibTrans" cxnId="{F43DD524-E569-4330-9F2F-2CAA88A2F30A}">
      <dgm:prSet/>
      <dgm:spPr/>
      <dgm:t>
        <a:bodyPr/>
        <a:lstStyle/>
        <a:p>
          <a:endParaRPr lang="bg-BG"/>
        </a:p>
      </dgm:t>
    </dgm:pt>
    <dgm:pt modelId="{3D293027-34E6-462A-94DE-0576E16F0DBA}" type="parTrans" cxnId="{F43DD524-E569-4330-9F2F-2CAA88A2F30A}">
      <dgm:prSet/>
      <dgm:spPr/>
      <dgm:t>
        <a:bodyPr/>
        <a:lstStyle/>
        <a:p>
          <a:endParaRPr lang="bg-BG"/>
        </a:p>
      </dgm:t>
    </dgm:pt>
    <dgm:pt modelId="{D886D94F-3B50-44F3-852F-9DD18D5FCCC9}">
      <dgm:prSet phldrT="[Text]" custT="1"/>
      <dgm:spPr>
        <a:solidFill>
          <a:srgbClr val="DAEDD3"/>
        </a:solidFill>
      </dgm:spPr>
      <dgm:t>
        <a:bodyPr/>
        <a:lstStyle/>
        <a:p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Градска среда и зони с потенциал за икономическо развитие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gm:t>
    </dgm:pt>
    <dgm:pt modelId="{1EC5E9EA-58CD-4E77-97C9-34B37ABBB7D7}" type="parTrans" cxnId="{912FF2B2-C27A-4A5C-B5F2-4DD120B99877}">
      <dgm:prSet/>
      <dgm:spPr/>
      <dgm:t>
        <a:bodyPr/>
        <a:lstStyle/>
        <a:p>
          <a:endParaRPr lang="bg-BG"/>
        </a:p>
      </dgm:t>
    </dgm:pt>
    <dgm:pt modelId="{58C0AA41-A645-4672-A21B-D1405B3BD6FA}" type="sibTrans" cxnId="{912FF2B2-C27A-4A5C-B5F2-4DD120B99877}">
      <dgm:prSet/>
      <dgm:spPr/>
      <dgm:t>
        <a:bodyPr/>
        <a:lstStyle/>
        <a:p>
          <a:endParaRPr lang="bg-BG"/>
        </a:p>
      </dgm:t>
    </dgm:pt>
    <dgm:pt modelId="{03822B16-D647-455C-B154-5BFA43A99953}">
      <dgm:prSet phldrT="[Text]" custT="1"/>
      <dgm:spPr>
        <a:solidFill>
          <a:srgbClr val="DAEDD3"/>
        </a:solidFill>
      </dgm:spPr>
      <dgm:t>
        <a:bodyPr/>
        <a:lstStyle/>
        <a:p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Културна инфраструктура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gm:t>
    </dgm:pt>
    <dgm:pt modelId="{DA1DFEE2-70A7-4D22-9123-4B98E10BE211}" type="parTrans" cxnId="{3986A790-C78F-4B83-9D80-1C8C7CD9BBC7}">
      <dgm:prSet/>
      <dgm:spPr/>
      <dgm:t>
        <a:bodyPr/>
        <a:lstStyle/>
        <a:p>
          <a:endParaRPr lang="bg-BG"/>
        </a:p>
      </dgm:t>
    </dgm:pt>
    <dgm:pt modelId="{729BCD8B-1FB6-41F0-962C-9DF63E57D72C}" type="sibTrans" cxnId="{3986A790-C78F-4B83-9D80-1C8C7CD9BBC7}">
      <dgm:prSet/>
      <dgm:spPr/>
      <dgm:t>
        <a:bodyPr/>
        <a:lstStyle/>
        <a:p>
          <a:endParaRPr lang="bg-BG"/>
        </a:p>
      </dgm:t>
    </dgm:pt>
    <dgm:pt modelId="{363FC4BE-7EFA-4054-905A-F50EAFB6ABD0}">
      <dgm:prSet phldrT="[Text]" custT="1"/>
      <dgm:spPr>
        <a:solidFill>
          <a:srgbClr val="DAEDD3"/>
        </a:solidFill>
      </dgm:spPr>
      <dgm:t>
        <a:bodyPr/>
        <a:lstStyle/>
        <a:p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Спортна инфраструктура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gm:t>
    </dgm:pt>
    <dgm:pt modelId="{420CC8B5-2C29-456C-8227-CAEBB35C4913}" type="parTrans" cxnId="{014A1767-DD5A-447B-A6D7-8F084F482040}">
      <dgm:prSet/>
      <dgm:spPr/>
      <dgm:t>
        <a:bodyPr/>
        <a:lstStyle/>
        <a:p>
          <a:endParaRPr lang="bg-BG"/>
        </a:p>
      </dgm:t>
    </dgm:pt>
    <dgm:pt modelId="{242512C9-F115-4AFC-A3A6-4E71A6BA803C}" type="sibTrans" cxnId="{014A1767-DD5A-447B-A6D7-8F084F482040}">
      <dgm:prSet/>
      <dgm:spPr/>
      <dgm:t>
        <a:bodyPr/>
        <a:lstStyle/>
        <a:p>
          <a:endParaRPr lang="bg-BG"/>
        </a:p>
      </dgm:t>
    </dgm:pt>
    <dgm:pt modelId="{D86BED24-F549-451F-9676-509C99985508}">
      <dgm:prSet phldrT="[Text]" custT="1"/>
      <dgm:spPr>
        <a:solidFill>
          <a:srgbClr val="DAEDD3"/>
        </a:solidFill>
      </dgm:spPr>
      <dgm:t>
        <a:bodyPr/>
        <a:lstStyle/>
        <a:p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Интегриран</a:t>
          </a:r>
          <a:r>
            <a:rPr lang="bg-BG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n-ea"/>
              <a:cs typeface="Arial" charset="0"/>
            </a:rPr>
            <a:t> градски транспорт</a:t>
          </a:r>
          <a:endParaRPr lang="bg-BG" sz="2000" b="1" kern="1200" dirty="0">
            <a:solidFill>
              <a:schemeClr val="tx1"/>
            </a:solidFill>
            <a:effectLst>
              <a:outerShdw blurRad="38100" dist="38100" dir="2700000" algn="tl">
                <a:srgbClr val="C0C0C0"/>
              </a:outerShdw>
            </a:effectLst>
            <a:latin typeface="+mj-lt"/>
            <a:ea typeface="+mn-ea"/>
            <a:cs typeface="Arial" charset="0"/>
          </a:endParaRPr>
        </a:p>
      </dgm:t>
    </dgm:pt>
    <dgm:pt modelId="{382C8A9C-A570-4172-9CDD-14E9084640E0}" type="parTrans" cxnId="{2C2B1F3F-5130-4A05-B2D1-11BFDFE48468}">
      <dgm:prSet/>
      <dgm:spPr/>
      <dgm:t>
        <a:bodyPr/>
        <a:lstStyle/>
        <a:p>
          <a:endParaRPr lang="bg-BG"/>
        </a:p>
      </dgm:t>
    </dgm:pt>
    <dgm:pt modelId="{228B933A-A997-40BA-B3B2-DD8E08CBF425}" type="sibTrans" cxnId="{2C2B1F3F-5130-4A05-B2D1-11BFDFE48468}">
      <dgm:prSet/>
      <dgm:spPr/>
      <dgm:t>
        <a:bodyPr/>
        <a:lstStyle/>
        <a:p>
          <a:endParaRPr lang="bg-BG"/>
        </a:p>
      </dgm:t>
    </dgm:pt>
    <dgm:pt modelId="{45E9150A-9D94-489C-8C2A-F52768F70633}" type="pres">
      <dgm:prSet presAssocID="{DF15968C-CBFE-4224-B7D6-B9725F9F2B4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7E26E923-367D-43AF-A90C-CF65B277FA13}" type="pres">
      <dgm:prSet presAssocID="{B1E640E0-1D84-4141-9DBD-B0837F529B83}" presName="comp" presStyleCnt="0"/>
      <dgm:spPr/>
    </dgm:pt>
    <dgm:pt modelId="{C212DE7D-2609-4998-A8B6-D254B78EEE31}" type="pres">
      <dgm:prSet presAssocID="{B1E640E0-1D84-4141-9DBD-B0837F529B83}" presName="box" presStyleLbl="node1" presStyleIdx="0" presStyleCnt="6" custScaleY="103036"/>
      <dgm:spPr/>
      <dgm:t>
        <a:bodyPr/>
        <a:lstStyle/>
        <a:p>
          <a:endParaRPr lang="bg-BG"/>
        </a:p>
      </dgm:t>
    </dgm:pt>
    <dgm:pt modelId="{C907E6D3-D0FC-4537-B5C7-A7855418622C}" type="pres">
      <dgm:prSet presAssocID="{B1E640E0-1D84-4141-9DBD-B0837F529B83}" presName="img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bg-BG"/>
        </a:p>
      </dgm:t>
    </dgm:pt>
    <dgm:pt modelId="{827C7687-120E-419E-A2F0-068849009EB7}" type="pres">
      <dgm:prSet presAssocID="{B1E640E0-1D84-4141-9DBD-B0837F529B83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7B65794-0799-4DAF-AA8C-A5E74B4BC522}" type="pres">
      <dgm:prSet presAssocID="{F4CACDD0-A0EE-4E35-82CD-3D274FD3B7E5}" presName="spacer" presStyleCnt="0"/>
      <dgm:spPr/>
    </dgm:pt>
    <dgm:pt modelId="{EC8D2815-CD26-4BEC-9E52-0F2F532F1B29}" type="pres">
      <dgm:prSet presAssocID="{D886D94F-3B50-44F3-852F-9DD18D5FCCC9}" presName="comp" presStyleCnt="0"/>
      <dgm:spPr/>
    </dgm:pt>
    <dgm:pt modelId="{36F4972B-7A66-4D55-A860-35FF622D50B8}" type="pres">
      <dgm:prSet presAssocID="{D886D94F-3B50-44F3-852F-9DD18D5FCCC9}" presName="box" presStyleLbl="node1" presStyleIdx="1" presStyleCnt="6" custScaleY="103036"/>
      <dgm:spPr/>
      <dgm:t>
        <a:bodyPr/>
        <a:lstStyle/>
        <a:p>
          <a:endParaRPr lang="bg-BG"/>
        </a:p>
      </dgm:t>
    </dgm:pt>
    <dgm:pt modelId="{A7C64114-4116-4309-ACB0-A1E68BD6F225}" type="pres">
      <dgm:prSet presAssocID="{D886D94F-3B50-44F3-852F-9DD18D5FCCC9}" presName="img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</dgm:pt>
    <dgm:pt modelId="{3A7A4E2A-76C7-47F7-A548-A809B49C451C}" type="pres">
      <dgm:prSet presAssocID="{D886D94F-3B50-44F3-852F-9DD18D5FCCC9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A87D951B-21D9-4BE7-8A71-668DA246B07C}" type="pres">
      <dgm:prSet presAssocID="{58C0AA41-A645-4672-A21B-D1405B3BD6FA}" presName="spacer" presStyleCnt="0"/>
      <dgm:spPr/>
    </dgm:pt>
    <dgm:pt modelId="{563EB882-D649-409F-9147-0281E1E4AD0E}" type="pres">
      <dgm:prSet presAssocID="{D86BED24-F549-451F-9676-509C99985508}" presName="comp" presStyleCnt="0"/>
      <dgm:spPr/>
    </dgm:pt>
    <dgm:pt modelId="{C3FEB1C7-BF6C-4405-A653-7E0118F8FFFE}" type="pres">
      <dgm:prSet presAssocID="{D86BED24-F549-451F-9676-509C99985508}" presName="box" presStyleLbl="node1" presStyleIdx="2" presStyleCnt="6" custScaleY="81614"/>
      <dgm:spPr/>
      <dgm:t>
        <a:bodyPr/>
        <a:lstStyle/>
        <a:p>
          <a:endParaRPr lang="bg-BG"/>
        </a:p>
      </dgm:t>
    </dgm:pt>
    <dgm:pt modelId="{19940EA6-32B4-43B6-BA4B-7DA664EF06E3}" type="pres">
      <dgm:prSet presAssocID="{D86BED24-F549-451F-9676-509C99985508}" presName="img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</dgm:pt>
    <dgm:pt modelId="{D5AA8355-DDD7-4C32-A46E-387626AA407C}" type="pres">
      <dgm:prSet presAssocID="{D86BED24-F549-451F-9676-509C99985508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D3EF5965-004D-4D03-943A-707C93A934A6}" type="pres">
      <dgm:prSet presAssocID="{228B933A-A997-40BA-B3B2-DD8E08CBF425}" presName="spacer" presStyleCnt="0"/>
      <dgm:spPr/>
    </dgm:pt>
    <dgm:pt modelId="{E5D805B6-63FB-4AA0-AD83-CF825028D3E1}" type="pres">
      <dgm:prSet presAssocID="{363FC4BE-7EFA-4054-905A-F50EAFB6ABD0}" presName="comp" presStyleCnt="0"/>
      <dgm:spPr/>
    </dgm:pt>
    <dgm:pt modelId="{B771F41C-C763-4E7D-9374-B0C1F0AAC303}" type="pres">
      <dgm:prSet presAssocID="{363FC4BE-7EFA-4054-905A-F50EAFB6ABD0}" presName="box" presStyleLbl="node1" presStyleIdx="3" presStyleCnt="6" custAng="0" custScaleY="87833" custLinFactNeighborX="-34" custLinFactNeighborY="1085"/>
      <dgm:spPr/>
      <dgm:t>
        <a:bodyPr/>
        <a:lstStyle/>
        <a:p>
          <a:endParaRPr lang="bg-BG"/>
        </a:p>
      </dgm:t>
    </dgm:pt>
    <dgm:pt modelId="{867E3001-26E2-4C30-8B91-818E436928EB}" type="pres">
      <dgm:prSet presAssocID="{363FC4BE-7EFA-4054-905A-F50EAFB6ABD0}" presName="img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  <dgm:t>
        <a:bodyPr/>
        <a:lstStyle/>
        <a:p>
          <a:endParaRPr lang="bg-BG"/>
        </a:p>
      </dgm:t>
    </dgm:pt>
    <dgm:pt modelId="{FD9401A0-3BF8-46B2-865C-80C690FDFA52}" type="pres">
      <dgm:prSet presAssocID="{363FC4BE-7EFA-4054-905A-F50EAFB6ABD0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1975ABA-5608-411B-99F9-1B957FB64572}" type="pres">
      <dgm:prSet presAssocID="{242512C9-F115-4AFC-A3A6-4E71A6BA803C}" presName="spacer" presStyleCnt="0"/>
      <dgm:spPr/>
    </dgm:pt>
    <dgm:pt modelId="{C5FA9F51-3C4D-4312-A98B-0AF253406898}" type="pres">
      <dgm:prSet presAssocID="{03822B16-D647-455C-B154-5BFA43A99953}" presName="comp" presStyleCnt="0"/>
      <dgm:spPr/>
    </dgm:pt>
    <dgm:pt modelId="{C61E46A4-3727-4631-B3FD-E5FB3B79CBF1}" type="pres">
      <dgm:prSet presAssocID="{03822B16-D647-455C-B154-5BFA43A99953}" presName="box" presStyleLbl="node1" presStyleIdx="4" presStyleCnt="6" custScaleY="103036" custLinFactNeighborX="-124" custLinFactNeighborY="-1052"/>
      <dgm:spPr/>
      <dgm:t>
        <a:bodyPr/>
        <a:lstStyle/>
        <a:p>
          <a:endParaRPr lang="bg-BG"/>
        </a:p>
      </dgm:t>
    </dgm:pt>
    <dgm:pt modelId="{3413010E-5303-477A-9EC0-AD80C4CA7649}" type="pres">
      <dgm:prSet presAssocID="{03822B16-D647-455C-B154-5BFA43A99953}" presName="img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  <dgm:t>
        <a:bodyPr/>
        <a:lstStyle/>
        <a:p>
          <a:endParaRPr lang="bg-BG"/>
        </a:p>
      </dgm:t>
    </dgm:pt>
    <dgm:pt modelId="{26A60333-738E-4817-ABAB-D6A1876D0433}" type="pres">
      <dgm:prSet presAssocID="{03822B16-D647-455C-B154-5BFA43A99953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9BEAADC-9D16-4AB1-8038-999ED6CC07CB}" type="pres">
      <dgm:prSet presAssocID="{729BCD8B-1FB6-41F0-962C-9DF63E57D72C}" presName="spacer" presStyleCnt="0"/>
      <dgm:spPr/>
    </dgm:pt>
    <dgm:pt modelId="{1F26AD62-FC72-4130-AAE3-F8587861375B}" type="pres">
      <dgm:prSet presAssocID="{3E24314D-3EDF-4150-BA29-8AE015865B34}" presName="comp" presStyleCnt="0"/>
      <dgm:spPr/>
    </dgm:pt>
    <dgm:pt modelId="{8518ABE5-9259-486C-A07A-56F70A5C067F}" type="pres">
      <dgm:prSet presAssocID="{3E24314D-3EDF-4150-BA29-8AE015865B34}" presName="box" presStyleLbl="node1" presStyleIdx="5" presStyleCnt="6" custScaleY="87017" custLinFactNeighborX="280" custLinFactNeighborY="14363"/>
      <dgm:spPr/>
      <dgm:t>
        <a:bodyPr/>
        <a:lstStyle/>
        <a:p>
          <a:endParaRPr lang="bg-BG"/>
        </a:p>
      </dgm:t>
    </dgm:pt>
    <dgm:pt modelId="{F2B028D6-DAB1-4CBE-A08B-229AC3BF2EF6}" type="pres">
      <dgm:prSet presAssocID="{3E24314D-3EDF-4150-BA29-8AE015865B34}" presName="img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bg-BG"/>
        </a:p>
      </dgm:t>
    </dgm:pt>
    <dgm:pt modelId="{78D8291A-4D38-4E8E-8FE0-DC2E8A3D9270}" type="pres">
      <dgm:prSet presAssocID="{3E24314D-3EDF-4150-BA29-8AE015865B34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9A5DDA5B-6D8A-4E2C-B66E-B755449E9468}" type="presOf" srcId="{3E24314D-3EDF-4150-BA29-8AE015865B34}" destId="{8518ABE5-9259-486C-A07A-56F70A5C067F}" srcOrd="0" destOrd="0" presId="urn:microsoft.com/office/officeart/2005/8/layout/vList4"/>
    <dgm:cxn modelId="{1D9C6033-0655-42F2-B656-CCE0BADB5E7E}" type="presOf" srcId="{D886D94F-3B50-44F3-852F-9DD18D5FCCC9}" destId="{36F4972B-7A66-4D55-A860-35FF622D50B8}" srcOrd="0" destOrd="0" presId="urn:microsoft.com/office/officeart/2005/8/layout/vList4"/>
    <dgm:cxn modelId="{1006AE68-E10F-41D6-89CA-7ABD026247CD}" type="presOf" srcId="{363FC4BE-7EFA-4054-905A-F50EAFB6ABD0}" destId="{B771F41C-C763-4E7D-9374-B0C1F0AAC303}" srcOrd="0" destOrd="0" presId="urn:microsoft.com/office/officeart/2005/8/layout/vList4"/>
    <dgm:cxn modelId="{014A1767-DD5A-447B-A6D7-8F084F482040}" srcId="{DF15968C-CBFE-4224-B7D6-B9725F9F2B4F}" destId="{363FC4BE-7EFA-4054-905A-F50EAFB6ABD0}" srcOrd="3" destOrd="0" parTransId="{420CC8B5-2C29-456C-8227-CAEBB35C4913}" sibTransId="{242512C9-F115-4AFC-A3A6-4E71A6BA803C}"/>
    <dgm:cxn modelId="{503FB45C-CD92-4E3F-AE65-FD2876952338}" type="presOf" srcId="{03822B16-D647-455C-B154-5BFA43A99953}" destId="{C61E46A4-3727-4631-B3FD-E5FB3B79CBF1}" srcOrd="0" destOrd="0" presId="urn:microsoft.com/office/officeart/2005/8/layout/vList4"/>
    <dgm:cxn modelId="{58998068-A4EC-45BC-930B-D2058AFE4D29}" type="presOf" srcId="{03822B16-D647-455C-B154-5BFA43A99953}" destId="{26A60333-738E-4817-ABAB-D6A1876D0433}" srcOrd="1" destOrd="0" presId="urn:microsoft.com/office/officeart/2005/8/layout/vList4"/>
    <dgm:cxn modelId="{52B18B78-D215-4F61-B310-A10939F52E00}" type="presOf" srcId="{363FC4BE-7EFA-4054-905A-F50EAFB6ABD0}" destId="{FD9401A0-3BF8-46B2-865C-80C690FDFA52}" srcOrd="1" destOrd="0" presId="urn:microsoft.com/office/officeart/2005/8/layout/vList4"/>
    <dgm:cxn modelId="{3986A790-C78F-4B83-9D80-1C8C7CD9BBC7}" srcId="{DF15968C-CBFE-4224-B7D6-B9725F9F2B4F}" destId="{03822B16-D647-455C-B154-5BFA43A99953}" srcOrd="4" destOrd="0" parTransId="{DA1DFEE2-70A7-4D22-9123-4B98E10BE211}" sibTransId="{729BCD8B-1FB6-41F0-962C-9DF63E57D72C}"/>
    <dgm:cxn modelId="{F43DD524-E569-4330-9F2F-2CAA88A2F30A}" srcId="{DF15968C-CBFE-4224-B7D6-B9725F9F2B4F}" destId="{B1E640E0-1D84-4141-9DBD-B0837F529B83}" srcOrd="0" destOrd="0" parTransId="{3D293027-34E6-462A-94DE-0576E16F0DBA}" sibTransId="{F4CACDD0-A0EE-4E35-82CD-3D274FD3B7E5}"/>
    <dgm:cxn modelId="{2C2B1F3F-5130-4A05-B2D1-11BFDFE48468}" srcId="{DF15968C-CBFE-4224-B7D6-B9725F9F2B4F}" destId="{D86BED24-F549-451F-9676-509C99985508}" srcOrd="2" destOrd="0" parTransId="{382C8A9C-A570-4172-9CDD-14E9084640E0}" sibTransId="{228B933A-A997-40BA-B3B2-DD8E08CBF425}"/>
    <dgm:cxn modelId="{912FF2B2-C27A-4A5C-B5F2-4DD120B99877}" srcId="{DF15968C-CBFE-4224-B7D6-B9725F9F2B4F}" destId="{D886D94F-3B50-44F3-852F-9DD18D5FCCC9}" srcOrd="1" destOrd="0" parTransId="{1EC5E9EA-58CD-4E77-97C9-34B37ABBB7D7}" sibTransId="{58C0AA41-A645-4672-A21B-D1405B3BD6FA}"/>
    <dgm:cxn modelId="{85BF9AFC-666A-4D59-BB70-75B1AA314706}" type="presOf" srcId="{B1E640E0-1D84-4141-9DBD-B0837F529B83}" destId="{827C7687-120E-419E-A2F0-068849009EB7}" srcOrd="1" destOrd="0" presId="urn:microsoft.com/office/officeart/2005/8/layout/vList4"/>
    <dgm:cxn modelId="{9630358B-1765-4815-A9B9-60AA6495FEE4}" srcId="{DF15968C-CBFE-4224-B7D6-B9725F9F2B4F}" destId="{3E24314D-3EDF-4150-BA29-8AE015865B34}" srcOrd="5" destOrd="0" parTransId="{88F07448-B7F6-4559-B382-C91E182CAE52}" sibTransId="{CB9305DE-EBC0-4631-A68E-AFFA23040183}"/>
    <dgm:cxn modelId="{D8199807-C3E1-4F4A-8154-4CF7999F8F16}" type="presOf" srcId="{D86BED24-F549-451F-9676-509C99985508}" destId="{D5AA8355-DDD7-4C32-A46E-387626AA407C}" srcOrd="1" destOrd="0" presId="urn:microsoft.com/office/officeart/2005/8/layout/vList4"/>
    <dgm:cxn modelId="{2F551BF9-FD55-486D-A4C7-968895006870}" type="presOf" srcId="{D886D94F-3B50-44F3-852F-9DD18D5FCCC9}" destId="{3A7A4E2A-76C7-47F7-A548-A809B49C451C}" srcOrd="1" destOrd="0" presId="urn:microsoft.com/office/officeart/2005/8/layout/vList4"/>
    <dgm:cxn modelId="{0D2F6096-6C8A-486E-8FAD-D686D970137F}" type="presOf" srcId="{3E24314D-3EDF-4150-BA29-8AE015865B34}" destId="{78D8291A-4D38-4E8E-8FE0-DC2E8A3D9270}" srcOrd="1" destOrd="0" presId="urn:microsoft.com/office/officeart/2005/8/layout/vList4"/>
    <dgm:cxn modelId="{12960272-4F94-4945-A163-F74718D9CC8E}" type="presOf" srcId="{B1E640E0-1D84-4141-9DBD-B0837F529B83}" destId="{C212DE7D-2609-4998-A8B6-D254B78EEE31}" srcOrd="0" destOrd="0" presId="urn:microsoft.com/office/officeart/2005/8/layout/vList4"/>
    <dgm:cxn modelId="{5D422652-CE1F-4BAC-8A7C-C95B5283553A}" type="presOf" srcId="{DF15968C-CBFE-4224-B7D6-B9725F9F2B4F}" destId="{45E9150A-9D94-489C-8C2A-F52768F70633}" srcOrd="0" destOrd="0" presId="urn:microsoft.com/office/officeart/2005/8/layout/vList4"/>
    <dgm:cxn modelId="{151F620B-FB65-4ADD-96DB-CE11937E7739}" type="presOf" srcId="{D86BED24-F549-451F-9676-509C99985508}" destId="{C3FEB1C7-BF6C-4405-A653-7E0118F8FFFE}" srcOrd="0" destOrd="0" presId="urn:microsoft.com/office/officeart/2005/8/layout/vList4"/>
    <dgm:cxn modelId="{7DEE110C-DBDD-4BF1-B64D-A8C505A1308B}" type="presParOf" srcId="{45E9150A-9D94-489C-8C2A-F52768F70633}" destId="{7E26E923-367D-43AF-A90C-CF65B277FA13}" srcOrd="0" destOrd="0" presId="urn:microsoft.com/office/officeart/2005/8/layout/vList4"/>
    <dgm:cxn modelId="{E0B8666B-6D42-461E-B664-A3BC9271315A}" type="presParOf" srcId="{7E26E923-367D-43AF-A90C-CF65B277FA13}" destId="{C212DE7D-2609-4998-A8B6-D254B78EEE31}" srcOrd="0" destOrd="0" presId="urn:microsoft.com/office/officeart/2005/8/layout/vList4"/>
    <dgm:cxn modelId="{032205EB-A86B-4BD3-8C5A-1D14315DCD2B}" type="presParOf" srcId="{7E26E923-367D-43AF-A90C-CF65B277FA13}" destId="{C907E6D3-D0FC-4537-B5C7-A7855418622C}" srcOrd="1" destOrd="0" presId="urn:microsoft.com/office/officeart/2005/8/layout/vList4"/>
    <dgm:cxn modelId="{3EC48D26-00EA-4D78-8A6B-DC57A1C59CAC}" type="presParOf" srcId="{7E26E923-367D-43AF-A90C-CF65B277FA13}" destId="{827C7687-120E-419E-A2F0-068849009EB7}" srcOrd="2" destOrd="0" presId="urn:microsoft.com/office/officeart/2005/8/layout/vList4"/>
    <dgm:cxn modelId="{85473EBC-FEDF-4F29-9D9B-5D4D210C28E4}" type="presParOf" srcId="{45E9150A-9D94-489C-8C2A-F52768F70633}" destId="{07B65794-0799-4DAF-AA8C-A5E74B4BC522}" srcOrd="1" destOrd="0" presId="urn:microsoft.com/office/officeart/2005/8/layout/vList4"/>
    <dgm:cxn modelId="{76D6E3D9-FCB5-459F-98A7-C63EE0E6750F}" type="presParOf" srcId="{45E9150A-9D94-489C-8C2A-F52768F70633}" destId="{EC8D2815-CD26-4BEC-9E52-0F2F532F1B29}" srcOrd="2" destOrd="0" presId="urn:microsoft.com/office/officeart/2005/8/layout/vList4"/>
    <dgm:cxn modelId="{E89D53E9-6F35-414E-963C-7F696A6C0235}" type="presParOf" srcId="{EC8D2815-CD26-4BEC-9E52-0F2F532F1B29}" destId="{36F4972B-7A66-4D55-A860-35FF622D50B8}" srcOrd="0" destOrd="0" presId="urn:microsoft.com/office/officeart/2005/8/layout/vList4"/>
    <dgm:cxn modelId="{C9FA5372-9594-4D1D-96AF-5461B0C89748}" type="presParOf" srcId="{EC8D2815-CD26-4BEC-9E52-0F2F532F1B29}" destId="{A7C64114-4116-4309-ACB0-A1E68BD6F225}" srcOrd="1" destOrd="0" presId="urn:microsoft.com/office/officeart/2005/8/layout/vList4"/>
    <dgm:cxn modelId="{A42204D4-7364-4BF4-9540-06EC06E460AA}" type="presParOf" srcId="{EC8D2815-CD26-4BEC-9E52-0F2F532F1B29}" destId="{3A7A4E2A-76C7-47F7-A548-A809B49C451C}" srcOrd="2" destOrd="0" presId="urn:microsoft.com/office/officeart/2005/8/layout/vList4"/>
    <dgm:cxn modelId="{E8628243-6FAC-4891-846A-BE8FE91CCB17}" type="presParOf" srcId="{45E9150A-9D94-489C-8C2A-F52768F70633}" destId="{A87D951B-21D9-4BE7-8A71-668DA246B07C}" srcOrd="3" destOrd="0" presId="urn:microsoft.com/office/officeart/2005/8/layout/vList4"/>
    <dgm:cxn modelId="{D4EBC4C6-1097-4D4B-B010-76784AA22760}" type="presParOf" srcId="{45E9150A-9D94-489C-8C2A-F52768F70633}" destId="{563EB882-D649-409F-9147-0281E1E4AD0E}" srcOrd="4" destOrd="0" presId="urn:microsoft.com/office/officeart/2005/8/layout/vList4"/>
    <dgm:cxn modelId="{AF30907F-1C47-449A-8CD8-F4B94B0E7860}" type="presParOf" srcId="{563EB882-D649-409F-9147-0281E1E4AD0E}" destId="{C3FEB1C7-BF6C-4405-A653-7E0118F8FFFE}" srcOrd="0" destOrd="0" presId="urn:microsoft.com/office/officeart/2005/8/layout/vList4"/>
    <dgm:cxn modelId="{1BEF2A75-13B9-4615-B020-F8E446BC28BC}" type="presParOf" srcId="{563EB882-D649-409F-9147-0281E1E4AD0E}" destId="{19940EA6-32B4-43B6-BA4B-7DA664EF06E3}" srcOrd="1" destOrd="0" presId="urn:microsoft.com/office/officeart/2005/8/layout/vList4"/>
    <dgm:cxn modelId="{79FCF723-D7A8-48F5-9901-A603760AEC51}" type="presParOf" srcId="{563EB882-D649-409F-9147-0281E1E4AD0E}" destId="{D5AA8355-DDD7-4C32-A46E-387626AA407C}" srcOrd="2" destOrd="0" presId="urn:microsoft.com/office/officeart/2005/8/layout/vList4"/>
    <dgm:cxn modelId="{BFAA78E9-2811-41CC-A72B-3EA5B11F984E}" type="presParOf" srcId="{45E9150A-9D94-489C-8C2A-F52768F70633}" destId="{D3EF5965-004D-4D03-943A-707C93A934A6}" srcOrd="5" destOrd="0" presId="urn:microsoft.com/office/officeart/2005/8/layout/vList4"/>
    <dgm:cxn modelId="{75DB0905-8D7D-4A13-98B0-D7AE4452F2F3}" type="presParOf" srcId="{45E9150A-9D94-489C-8C2A-F52768F70633}" destId="{E5D805B6-63FB-4AA0-AD83-CF825028D3E1}" srcOrd="6" destOrd="0" presId="urn:microsoft.com/office/officeart/2005/8/layout/vList4"/>
    <dgm:cxn modelId="{7D0F9756-79D8-409C-991C-234873961346}" type="presParOf" srcId="{E5D805B6-63FB-4AA0-AD83-CF825028D3E1}" destId="{B771F41C-C763-4E7D-9374-B0C1F0AAC303}" srcOrd="0" destOrd="0" presId="urn:microsoft.com/office/officeart/2005/8/layout/vList4"/>
    <dgm:cxn modelId="{2A6204C9-C36E-4E43-A12C-5E3574D2A571}" type="presParOf" srcId="{E5D805B6-63FB-4AA0-AD83-CF825028D3E1}" destId="{867E3001-26E2-4C30-8B91-818E436928EB}" srcOrd="1" destOrd="0" presId="urn:microsoft.com/office/officeart/2005/8/layout/vList4"/>
    <dgm:cxn modelId="{D6CF4F5E-74AA-448B-8A04-3C5D36174081}" type="presParOf" srcId="{E5D805B6-63FB-4AA0-AD83-CF825028D3E1}" destId="{FD9401A0-3BF8-46B2-865C-80C690FDFA52}" srcOrd="2" destOrd="0" presId="urn:microsoft.com/office/officeart/2005/8/layout/vList4"/>
    <dgm:cxn modelId="{746E9918-E0BA-4F6C-8C1E-BFA4E1B4CD84}" type="presParOf" srcId="{45E9150A-9D94-489C-8C2A-F52768F70633}" destId="{51975ABA-5608-411B-99F9-1B957FB64572}" srcOrd="7" destOrd="0" presId="urn:microsoft.com/office/officeart/2005/8/layout/vList4"/>
    <dgm:cxn modelId="{FD45A7B8-B689-422B-9E92-B28510CC92B8}" type="presParOf" srcId="{45E9150A-9D94-489C-8C2A-F52768F70633}" destId="{C5FA9F51-3C4D-4312-A98B-0AF253406898}" srcOrd="8" destOrd="0" presId="urn:microsoft.com/office/officeart/2005/8/layout/vList4"/>
    <dgm:cxn modelId="{7979CE25-9765-47CB-9D5B-87983CC961C6}" type="presParOf" srcId="{C5FA9F51-3C4D-4312-A98B-0AF253406898}" destId="{C61E46A4-3727-4631-B3FD-E5FB3B79CBF1}" srcOrd="0" destOrd="0" presId="urn:microsoft.com/office/officeart/2005/8/layout/vList4"/>
    <dgm:cxn modelId="{FF9DE686-12F9-490C-9C81-5EB677F65C17}" type="presParOf" srcId="{C5FA9F51-3C4D-4312-A98B-0AF253406898}" destId="{3413010E-5303-477A-9EC0-AD80C4CA7649}" srcOrd="1" destOrd="0" presId="urn:microsoft.com/office/officeart/2005/8/layout/vList4"/>
    <dgm:cxn modelId="{E21DB1CF-4F41-4DFC-87A7-D0F007506B21}" type="presParOf" srcId="{C5FA9F51-3C4D-4312-A98B-0AF253406898}" destId="{26A60333-738E-4817-ABAB-D6A1876D0433}" srcOrd="2" destOrd="0" presId="urn:microsoft.com/office/officeart/2005/8/layout/vList4"/>
    <dgm:cxn modelId="{316137D5-FBD9-469F-ADBD-BE7E4BE97656}" type="presParOf" srcId="{45E9150A-9D94-489C-8C2A-F52768F70633}" destId="{C9BEAADC-9D16-4AB1-8038-999ED6CC07CB}" srcOrd="9" destOrd="0" presId="urn:microsoft.com/office/officeart/2005/8/layout/vList4"/>
    <dgm:cxn modelId="{5F9E87AF-94A3-4920-8FF2-74C7F7FCB575}" type="presParOf" srcId="{45E9150A-9D94-489C-8C2A-F52768F70633}" destId="{1F26AD62-FC72-4130-AAE3-F8587861375B}" srcOrd="10" destOrd="0" presId="urn:microsoft.com/office/officeart/2005/8/layout/vList4"/>
    <dgm:cxn modelId="{4FD8A922-D649-4C4A-B59B-23DDD96DF785}" type="presParOf" srcId="{1F26AD62-FC72-4130-AAE3-F8587861375B}" destId="{8518ABE5-9259-486C-A07A-56F70A5C067F}" srcOrd="0" destOrd="0" presId="urn:microsoft.com/office/officeart/2005/8/layout/vList4"/>
    <dgm:cxn modelId="{696A75DD-C406-4C9D-A933-1A19611D9000}" type="presParOf" srcId="{1F26AD62-FC72-4130-AAE3-F8587861375B}" destId="{F2B028D6-DAB1-4CBE-A08B-229AC3BF2EF6}" srcOrd="1" destOrd="0" presId="urn:microsoft.com/office/officeart/2005/8/layout/vList4"/>
    <dgm:cxn modelId="{A6E07C7A-A4D1-45C9-8032-F68271D18689}" type="presParOf" srcId="{1F26AD62-FC72-4130-AAE3-F8587861375B}" destId="{78D8291A-4D38-4E8E-8FE0-DC2E8A3D927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FD1058-C365-4DE2-87F4-3AC3D7B3CB4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30ACA1D-0B55-4908-84C5-8A9567CA2019}">
      <dgm:prSet phldrT="[Text]" custT="1"/>
      <dgm:spPr/>
      <dgm:t>
        <a:bodyPr/>
        <a:lstStyle/>
        <a:p>
          <a:r>
            <a:rPr lang="bg-BG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Обявява процедура за подбор</a:t>
          </a:r>
          <a:endParaRPr lang="bg-BG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F4FA7D-D96C-4F53-BF9E-8CDE49483E10}" type="parTrans" cxnId="{2DD49988-8FC5-4D95-9217-AD78EFDF8491}">
      <dgm:prSet/>
      <dgm:spPr/>
      <dgm:t>
        <a:bodyPr/>
        <a:lstStyle/>
        <a:p>
          <a:endParaRPr lang="bg-BG"/>
        </a:p>
      </dgm:t>
    </dgm:pt>
    <dgm:pt modelId="{9C64886C-9472-4531-AA9A-9EAAA93646E1}" type="sibTrans" cxnId="{2DD49988-8FC5-4D95-9217-AD78EFDF8491}">
      <dgm:prSet/>
      <dgm:spPr/>
      <dgm:t>
        <a:bodyPr/>
        <a:lstStyle/>
        <a:p>
          <a:endParaRPr lang="bg-BG"/>
        </a:p>
      </dgm:t>
    </dgm:pt>
    <dgm:pt modelId="{07B94928-BB11-453E-98A8-D85D3217C8C7}">
      <dgm:prSet phldrT="[Text]" custT="1"/>
      <dgm:spPr/>
      <dgm:t>
        <a:bodyPr/>
        <a:lstStyle/>
        <a:p>
          <a:r>
            <a:rPr lang="bg-BG" sz="1800" b="1" dirty="0" smtClean="0">
              <a:solidFill>
                <a:schemeClr val="tx1"/>
              </a:solidFill>
              <a:latin typeface="+mn-lt"/>
            </a:rPr>
            <a:t>Оценка на инвестиционни стратегии</a:t>
          </a:r>
          <a:endParaRPr lang="bg-BG" sz="1800" b="1" dirty="0">
            <a:solidFill>
              <a:schemeClr val="tx1"/>
            </a:solidFill>
            <a:latin typeface="+mn-lt"/>
          </a:endParaRPr>
        </a:p>
      </dgm:t>
    </dgm:pt>
    <dgm:pt modelId="{57310937-52FA-4826-BFEB-0E6AA1FDECE5}" type="parTrans" cxnId="{5D593AA3-AE34-4062-8A46-C5871D8F0696}">
      <dgm:prSet/>
      <dgm:spPr/>
      <dgm:t>
        <a:bodyPr/>
        <a:lstStyle/>
        <a:p>
          <a:endParaRPr lang="bg-BG"/>
        </a:p>
      </dgm:t>
    </dgm:pt>
    <dgm:pt modelId="{E3EE3D42-7300-4882-8E8A-A692791BC8DA}" type="sibTrans" cxnId="{5D593AA3-AE34-4062-8A46-C5871D8F0696}">
      <dgm:prSet/>
      <dgm:spPr/>
      <dgm:t>
        <a:bodyPr/>
        <a:lstStyle/>
        <a:p>
          <a:endParaRPr lang="bg-BG"/>
        </a:p>
      </dgm:t>
    </dgm:pt>
    <dgm:pt modelId="{0142A1CA-B879-49BF-B0B6-B12400C6C5CF}">
      <dgm:prSet phldrT="[Text]"/>
      <dgm:spPr/>
      <dgm:t>
        <a:bodyPr/>
        <a:lstStyle/>
        <a:p>
          <a:r>
            <a:rPr lang="bg-BG" b="1" dirty="0" smtClean="0">
              <a:solidFill>
                <a:schemeClr val="tx1"/>
              </a:solidFill>
              <a:latin typeface="+mn-lt"/>
            </a:rPr>
            <a:t>Сключва финансово споразумение</a:t>
          </a:r>
          <a:endParaRPr lang="bg-BG" b="1" dirty="0">
            <a:solidFill>
              <a:schemeClr val="tx1"/>
            </a:solidFill>
            <a:latin typeface="+mn-lt"/>
          </a:endParaRPr>
        </a:p>
      </dgm:t>
    </dgm:pt>
    <dgm:pt modelId="{D64490FA-E9F3-4704-8BB2-1634C8F86012}" type="parTrans" cxnId="{0A720DF5-D7A1-4A85-8CCA-F04423108319}">
      <dgm:prSet/>
      <dgm:spPr/>
      <dgm:t>
        <a:bodyPr/>
        <a:lstStyle/>
        <a:p>
          <a:endParaRPr lang="bg-BG"/>
        </a:p>
      </dgm:t>
    </dgm:pt>
    <dgm:pt modelId="{5041EE77-6FAA-48EC-B400-8ECC22215AE4}" type="sibTrans" cxnId="{0A720DF5-D7A1-4A85-8CCA-F04423108319}">
      <dgm:prSet/>
      <dgm:spPr/>
      <dgm:t>
        <a:bodyPr/>
        <a:lstStyle/>
        <a:p>
          <a:endParaRPr lang="bg-BG"/>
        </a:p>
      </dgm:t>
    </dgm:pt>
    <dgm:pt modelId="{20F7A2D3-5FB0-4D32-B3C6-7365EBAFFBB6}" type="pres">
      <dgm:prSet presAssocID="{2DFD1058-C365-4DE2-87F4-3AC3D7B3CB4D}" presName="CompostProcess" presStyleCnt="0">
        <dgm:presLayoutVars>
          <dgm:dir/>
          <dgm:resizeHandles val="exact"/>
        </dgm:presLayoutVars>
      </dgm:prSet>
      <dgm:spPr/>
    </dgm:pt>
    <dgm:pt modelId="{A0E4646B-D326-4EC4-9212-3D38D995E0F3}" type="pres">
      <dgm:prSet presAssocID="{2DFD1058-C365-4DE2-87F4-3AC3D7B3CB4D}" presName="arrow" presStyleLbl="bgShp" presStyleIdx="0" presStyleCnt="1"/>
      <dgm:spPr/>
    </dgm:pt>
    <dgm:pt modelId="{B66CA7AD-1529-4DCF-907F-FA9F157B21AC}" type="pres">
      <dgm:prSet presAssocID="{2DFD1058-C365-4DE2-87F4-3AC3D7B3CB4D}" presName="linearProcess" presStyleCnt="0"/>
      <dgm:spPr/>
    </dgm:pt>
    <dgm:pt modelId="{F8478A72-087F-4FF1-B7BC-AF183F103130}" type="pres">
      <dgm:prSet presAssocID="{730ACA1D-0B55-4908-84C5-8A9567CA2019}" presName="textNode" presStyleLbl="node1" presStyleIdx="0" presStyleCnt="3" custScaleY="7087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F54EA7A-D6B7-4871-9600-3BAD0FE692EF}" type="pres">
      <dgm:prSet presAssocID="{9C64886C-9472-4531-AA9A-9EAAA93646E1}" presName="sibTrans" presStyleCnt="0"/>
      <dgm:spPr/>
    </dgm:pt>
    <dgm:pt modelId="{E216C033-6741-4E01-9BD7-FB64BD0E029E}" type="pres">
      <dgm:prSet presAssocID="{07B94928-BB11-453E-98A8-D85D3217C8C7}" presName="textNode" presStyleLbl="node1" presStyleIdx="1" presStyleCnt="3" custScaleY="7087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0D6A77B-977A-4DEC-B426-07F0D32A96E5}" type="pres">
      <dgm:prSet presAssocID="{E3EE3D42-7300-4882-8E8A-A692791BC8DA}" presName="sibTrans" presStyleCnt="0"/>
      <dgm:spPr/>
    </dgm:pt>
    <dgm:pt modelId="{9DB27583-BE76-406E-9654-ED77D251E0A8}" type="pres">
      <dgm:prSet presAssocID="{0142A1CA-B879-49BF-B0B6-B12400C6C5CF}" presName="textNode" presStyleLbl="node1" presStyleIdx="2" presStyleCnt="3" custScaleY="7087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2DD49988-8FC5-4D95-9217-AD78EFDF8491}" srcId="{2DFD1058-C365-4DE2-87F4-3AC3D7B3CB4D}" destId="{730ACA1D-0B55-4908-84C5-8A9567CA2019}" srcOrd="0" destOrd="0" parTransId="{42F4FA7D-D96C-4F53-BF9E-8CDE49483E10}" sibTransId="{9C64886C-9472-4531-AA9A-9EAAA93646E1}"/>
    <dgm:cxn modelId="{9D0C1B97-35EE-4B79-894C-45D7110D9BEC}" type="presOf" srcId="{0142A1CA-B879-49BF-B0B6-B12400C6C5CF}" destId="{9DB27583-BE76-406E-9654-ED77D251E0A8}" srcOrd="0" destOrd="0" presId="urn:microsoft.com/office/officeart/2005/8/layout/hProcess9"/>
    <dgm:cxn modelId="{79DADFD4-5BD7-4D38-A492-D96579FD144B}" type="presOf" srcId="{2DFD1058-C365-4DE2-87F4-3AC3D7B3CB4D}" destId="{20F7A2D3-5FB0-4D32-B3C6-7365EBAFFBB6}" srcOrd="0" destOrd="0" presId="urn:microsoft.com/office/officeart/2005/8/layout/hProcess9"/>
    <dgm:cxn modelId="{0A720DF5-D7A1-4A85-8CCA-F04423108319}" srcId="{2DFD1058-C365-4DE2-87F4-3AC3D7B3CB4D}" destId="{0142A1CA-B879-49BF-B0B6-B12400C6C5CF}" srcOrd="2" destOrd="0" parTransId="{D64490FA-E9F3-4704-8BB2-1634C8F86012}" sibTransId="{5041EE77-6FAA-48EC-B400-8ECC22215AE4}"/>
    <dgm:cxn modelId="{D9DFC614-01DB-4B09-9F13-B8E266BE8223}" type="presOf" srcId="{730ACA1D-0B55-4908-84C5-8A9567CA2019}" destId="{F8478A72-087F-4FF1-B7BC-AF183F103130}" srcOrd="0" destOrd="0" presId="urn:microsoft.com/office/officeart/2005/8/layout/hProcess9"/>
    <dgm:cxn modelId="{5D593AA3-AE34-4062-8A46-C5871D8F0696}" srcId="{2DFD1058-C365-4DE2-87F4-3AC3D7B3CB4D}" destId="{07B94928-BB11-453E-98A8-D85D3217C8C7}" srcOrd="1" destOrd="0" parTransId="{57310937-52FA-4826-BFEB-0E6AA1FDECE5}" sibTransId="{E3EE3D42-7300-4882-8E8A-A692791BC8DA}"/>
    <dgm:cxn modelId="{230094E8-D7F3-4FD2-A3D5-BF29049B686C}" type="presOf" srcId="{07B94928-BB11-453E-98A8-D85D3217C8C7}" destId="{E216C033-6741-4E01-9BD7-FB64BD0E029E}" srcOrd="0" destOrd="0" presId="urn:microsoft.com/office/officeart/2005/8/layout/hProcess9"/>
    <dgm:cxn modelId="{9229DE61-4F89-4278-B2C9-A642DA879323}" type="presParOf" srcId="{20F7A2D3-5FB0-4D32-B3C6-7365EBAFFBB6}" destId="{A0E4646B-D326-4EC4-9212-3D38D995E0F3}" srcOrd="0" destOrd="0" presId="urn:microsoft.com/office/officeart/2005/8/layout/hProcess9"/>
    <dgm:cxn modelId="{DDFB346B-BE85-4E69-91DD-0987FB685345}" type="presParOf" srcId="{20F7A2D3-5FB0-4D32-B3C6-7365EBAFFBB6}" destId="{B66CA7AD-1529-4DCF-907F-FA9F157B21AC}" srcOrd="1" destOrd="0" presId="urn:microsoft.com/office/officeart/2005/8/layout/hProcess9"/>
    <dgm:cxn modelId="{6284B9D3-1BA7-44A4-BDC6-EB433A7F1845}" type="presParOf" srcId="{B66CA7AD-1529-4DCF-907F-FA9F157B21AC}" destId="{F8478A72-087F-4FF1-B7BC-AF183F103130}" srcOrd="0" destOrd="0" presId="urn:microsoft.com/office/officeart/2005/8/layout/hProcess9"/>
    <dgm:cxn modelId="{55968396-0963-41FD-A64A-603B73EA7C04}" type="presParOf" srcId="{B66CA7AD-1529-4DCF-907F-FA9F157B21AC}" destId="{EF54EA7A-D6B7-4871-9600-3BAD0FE692EF}" srcOrd="1" destOrd="0" presId="urn:microsoft.com/office/officeart/2005/8/layout/hProcess9"/>
    <dgm:cxn modelId="{9765ACFE-1428-457B-99F0-6F8F7E0EC630}" type="presParOf" srcId="{B66CA7AD-1529-4DCF-907F-FA9F157B21AC}" destId="{E216C033-6741-4E01-9BD7-FB64BD0E029E}" srcOrd="2" destOrd="0" presId="urn:microsoft.com/office/officeart/2005/8/layout/hProcess9"/>
    <dgm:cxn modelId="{A724AE30-66D7-4491-8D26-AC655789BF78}" type="presParOf" srcId="{B66CA7AD-1529-4DCF-907F-FA9F157B21AC}" destId="{40D6A77B-977A-4DEC-B426-07F0D32A96E5}" srcOrd="3" destOrd="0" presId="urn:microsoft.com/office/officeart/2005/8/layout/hProcess9"/>
    <dgm:cxn modelId="{4E63DE43-FC1C-4573-B1BE-D21FB8133BDC}" type="presParOf" srcId="{B66CA7AD-1529-4DCF-907F-FA9F157B21AC}" destId="{9DB27583-BE76-406E-9654-ED77D251E0A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FE06FA-3DDF-41AB-AB49-C9AB768B403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E059BEF0-DC03-472F-A067-F30FD53C49D0}">
      <dgm:prSet phldrT="[Text]" custT="1"/>
      <dgm:spPr/>
      <dgm:t>
        <a:bodyPr/>
        <a:lstStyle/>
        <a:p>
          <a:endParaRPr lang="bg-BG" sz="2000" b="1" dirty="0">
            <a:solidFill>
              <a:schemeClr val="tx1"/>
            </a:solidFill>
            <a:latin typeface="Sylfaen" pitchFamily="18" charset="0"/>
          </a:endParaRPr>
        </a:p>
      </dgm:t>
    </dgm:pt>
    <dgm:pt modelId="{06C0B96D-9DC3-45F0-8F96-EA977506840D}" type="parTrans" cxnId="{8219BDC1-10F1-4B7D-95B8-4AE1336376C2}">
      <dgm:prSet/>
      <dgm:spPr/>
      <dgm:t>
        <a:bodyPr/>
        <a:lstStyle/>
        <a:p>
          <a:endParaRPr lang="bg-BG"/>
        </a:p>
      </dgm:t>
    </dgm:pt>
    <dgm:pt modelId="{0B5A5BC1-41A3-4067-8558-8F8F96DC2632}" type="sibTrans" cxnId="{8219BDC1-10F1-4B7D-95B8-4AE1336376C2}">
      <dgm:prSet/>
      <dgm:spPr/>
      <dgm:t>
        <a:bodyPr/>
        <a:lstStyle/>
        <a:p>
          <a:endParaRPr lang="bg-BG"/>
        </a:p>
      </dgm:t>
    </dgm:pt>
    <dgm:pt modelId="{D2530133-54D8-41D7-A29A-D90E6A9A3133}">
      <dgm:prSet phldrT="[Text]" custT="1"/>
      <dgm:spPr/>
      <dgm:t>
        <a:bodyPr/>
        <a:lstStyle/>
        <a:p>
          <a:r>
            <a:rPr lang="bg-BG" sz="3600" dirty="0" smtClean="0">
              <a:latin typeface="+mn-lt"/>
            </a:rPr>
            <a:t>Критерии за допустимост</a:t>
          </a:r>
          <a:endParaRPr lang="bg-BG" sz="3600" dirty="0">
            <a:latin typeface="+mn-lt"/>
          </a:endParaRPr>
        </a:p>
      </dgm:t>
    </dgm:pt>
    <dgm:pt modelId="{0D2A5561-158F-47E3-A78A-93316A8D7AFA}" type="parTrans" cxnId="{25081F08-B28B-422C-86EC-8DE9919FF2DB}">
      <dgm:prSet/>
      <dgm:spPr/>
      <dgm:t>
        <a:bodyPr/>
        <a:lstStyle/>
        <a:p>
          <a:endParaRPr lang="bg-BG"/>
        </a:p>
      </dgm:t>
    </dgm:pt>
    <dgm:pt modelId="{2CF177DB-45F0-4423-8C1C-D8158DF992CD}" type="sibTrans" cxnId="{25081F08-B28B-422C-86EC-8DE9919FF2DB}">
      <dgm:prSet/>
      <dgm:spPr/>
      <dgm:t>
        <a:bodyPr/>
        <a:lstStyle/>
        <a:p>
          <a:endParaRPr lang="bg-BG"/>
        </a:p>
      </dgm:t>
    </dgm:pt>
    <dgm:pt modelId="{4837E59A-9A34-4B3A-90F5-27AF5749D910}">
      <dgm:prSet phldrT="[Text]" custT="1"/>
      <dgm:spPr/>
      <dgm:t>
        <a:bodyPr/>
        <a:lstStyle/>
        <a:p>
          <a:endParaRPr lang="bg-BG" sz="2000" b="1" dirty="0">
            <a:solidFill>
              <a:schemeClr val="tx1"/>
            </a:solidFill>
            <a:latin typeface="Sylfaen" pitchFamily="18" charset="0"/>
          </a:endParaRPr>
        </a:p>
      </dgm:t>
    </dgm:pt>
    <dgm:pt modelId="{623C1200-6664-4B57-BC9F-6A3C24FF0520}" type="parTrans" cxnId="{824164C2-5E7E-4A5F-AAC0-A75AD174FCE7}">
      <dgm:prSet/>
      <dgm:spPr/>
      <dgm:t>
        <a:bodyPr/>
        <a:lstStyle/>
        <a:p>
          <a:endParaRPr lang="bg-BG"/>
        </a:p>
      </dgm:t>
    </dgm:pt>
    <dgm:pt modelId="{F979DF20-6E13-4CE4-85EF-C9019D25E899}" type="sibTrans" cxnId="{824164C2-5E7E-4A5F-AAC0-A75AD174FCE7}">
      <dgm:prSet/>
      <dgm:spPr/>
      <dgm:t>
        <a:bodyPr/>
        <a:lstStyle/>
        <a:p>
          <a:endParaRPr lang="bg-BG"/>
        </a:p>
      </dgm:t>
    </dgm:pt>
    <dgm:pt modelId="{FA8DC909-AFF1-46CA-9DCB-A5E7D431A717}">
      <dgm:prSet phldrT="[Text]" custT="1"/>
      <dgm:spPr/>
      <dgm:t>
        <a:bodyPr/>
        <a:lstStyle/>
        <a:p>
          <a:r>
            <a:rPr lang="bg-BG" sz="3600" dirty="0" smtClean="0">
              <a:latin typeface="+mn-lt"/>
            </a:rPr>
            <a:t>Оценка на бизнес план</a:t>
          </a:r>
          <a:endParaRPr lang="bg-BG" sz="3600" dirty="0">
            <a:latin typeface="+mn-lt"/>
          </a:endParaRPr>
        </a:p>
      </dgm:t>
    </dgm:pt>
    <dgm:pt modelId="{0B765496-6853-422E-B6D9-5B3A144D316A}" type="parTrans" cxnId="{203E1723-9297-4E76-8DAB-AE2E04378F4C}">
      <dgm:prSet/>
      <dgm:spPr/>
      <dgm:t>
        <a:bodyPr/>
        <a:lstStyle/>
        <a:p>
          <a:endParaRPr lang="bg-BG"/>
        </a:p>
      </dgm:t>
    </dgm:pt>
    <dgm:pt modelId="{333399A1-D063-46DA-B564-0DE064E5F4F4}" type="sibTrans" cxnId="{203E1723-9297-4E76-8DAB-AE2E04378F4C}">
      <dgm:prSet/>
      <dgm:spPr/>
      <dgm:t>
        <a:bodyPr/>
        <a:lstStyle/>
        <a:p>
          <a:endParaRPr lang="bg-BG"/>
        </a:p>
      </dgm:t>
    </dgm:pt>
    <dgm:pt modelId="{5B601C09-8123-4241-BBB2-6ADC68AA8AF7}">
      <dgm:prSet phldrT="[Text]" custT="1"/>
      <dgm:spPr/>
      <dgm:t>
        <a:bodyPr/>
        <a:lstStyle/>
        <a:p>
          <a:endParaRPr lang="bg-BG" sz="2000" b="1" dirty="0">
            <a:solidFill>
              <a:schemeClr val="tx1"/>
            </a:solidFill>
            <a:latin typeface="Sylfaen" pitchFamily="18" charset="0"/>
          </a:endParaRPr>
        </a:p>
      </dgm:t>
    </dgm:pt>
    <dgm:pt modelId="{05316CF5-E6C2-4094-A36D-FE4CC67EA632}" type="parTrans" cxnId="{D55DB975-8755-4A83-A78D-D6F3C303B2B5}">
      <dgm:prSet/>
      <dgm:spPr/>
      <dgm:t>
        <a:bodyPr/>
        <a:lstStyle/>
        <a:p>
          <a:endParaRPr lang="bg-BG"/>
        </a:p>
      </dgm:t>
    </dgm:pt>
    <dgm:pt modelId="{ECB88479-185E-4F69-97D0-C14F734192C2}" type="sibTrans" cxnId="{D55DB975-8755-4A83-A78D-D6F3C303B2B5}">
      <dgm:prSet/>
      <dgm:spPr/>
      <dgm:t>
        <a:bodyPr/>
        <a:lstStyle/>
        <a:p>
          <a:endParaRPr lang="bg-BG"/>
        </a:p>
      </dgm:t>
    </dgm:pt>
    <dgm:pt modelId="{58C3FFCE-CA0C-4159-AE5E-9A757B27956A}">
      <dgm:prSet phldrT="[Text]" custT="1"/>
      <dgm:spPr/>
      <dgm:t>
        <a:bodyPr/>
        <a:lstStyle/>
        <a:p>
          <a:r>
            <a:rPr lang="bg-BG" sz="3600" dirty="0" smtClean="0">
              <a:latin typeface="+mn-lt"/>
            </a:rPr>
            <a:t>Финансиране</a:t>
          </a:r>
          <a:endParaRPr lang="bg-BG" sz="3600" dirty="0">
            <a:latin typeface="+mn-lt"/>
          </a:endParaRPr>
        </a:p>
      </dgm:t>
    </dgm:pt>
    <dgm:pt modelId="{1516B9A7-968B-4669-A99C-D8931B5274A6}" type="parTrans" cxnId="{BA356C53-94D9-4793-93A3-1E8E89418898}">
      <dgm:prSet/>
      <dgm:spPr/>
      <dgm:t>
        <a:bodyPr/>
        <a:lstStyle/>
        <a:p>
          <a:endParaRPr lang="bg-BG"/>
        </a:p>
      </dgm:t>
    </dgm:pt>
    <dgm:pt modelId="{4936CA3E-E420-493D-B688-03A06F1A8932}" type="sibTrans" cxnId="{BA356C53-94D9-4793-93A3-1E8E89418898}">
      <dgm:prSet/>
      <dgm:spPr/>
      <dgm:t>
        <a:bodyPr/>
        <a:lstStyle/>
        <a:p>
          <a:endParaRPr lang="bg-BG"/>
        </a:p>
      </dgm:t>
    </dgm:pt>
    <dgm:pt modelId="{5368A2AF-88E7-48DD-8D80-04CD4DA3D919}" type="pres">
      <dgm:prSet presAssocID="{2CFE06FA-3DDF-41AB-AB49-C9AB768B40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DBE9A2ED-A02C-4959-9871-43F8BA541407}" type="pres">
      <dgm:prSet presAssocID="{E059BEF0-DC03-472F-A067-F30FD53C49D0}" presName="composite" presStyleCnt="0"/>
      <dgm:spPr/>
    </dgm:pt>
    <dgm:pt modelId="{55A64AA4-4C97-4BD2-81CC-955D78F56697}" type="pres">
      <dgm:prSet presAssocID="{E059BEF0-DC03-472F-A067-F30FD53C49D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3AA911E-4632-4AEC-8BE0-6931C9E4C1BA}" type="pres">
      <dgm:prSet presAssocID="{E059BEF0-DC03-472F-A067-F30FD53C49D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C9F3F5D-B953-4B39-908C-74B0CF3D5481}" type="pres">
      <dgm:prSet presAssocID="{0B5A5BC1-41A3-4067-8558-8F8F96DC2632}" presName="sp" presStyleCnt="0"/>
      <dgm:spPr/>
    </dgm:pt>
    <dgm:pt modelId="{A3C58994-940A-4E73-BE2C-3E2F079AD32B}" type="pres">
      <dgm:prSet presAssocID="{4837E59A-9A34-4B3A-90F5-27AF5749D910}" presName="composite" presStyleCnt="0"/>
      <dgm:spPr/>
    </dgm:pt>
    <dgm:pt modelId="{73BD2B1E-5F80-41BD-997F-39B972D976F5}" type="pres">
      <dgm:prSet presAssocID="{4837E59A-9A34-4B3A-90F5-27AF5749D91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90E9329-B89D-4E3D-8C53-9F936F06BA8C}" type="pres">
      <dgm:prSet presAssocID="{4837E59A-9A34-4B3A-90F5-27AF5749D91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AC394CD-AA62-4BF2-9932-7DEF7FE81BC4}" type="pres">
      <dgm:prSet presAssocID="{F979DF20-6E13-4CE4-85EF-C9019D25E899}" presName="sp" presStyleCnt="0"/>
      <dgm:spPr/>
    </dgm:pt>
    <dgm:pt modelId="{46D31F44-66C4-43C1-9445-61EC01CF7C6F}" type="pres">
      <dgm:prSet presAssocID="{5B601C09-8123-4241-BBB2-6ADC68AA8AF7}" presName="composite" presStyleCnt="0"/>
      <dgm:spPr/>
    </dgm:pt>
    <dgm:pt modelId="{F33B29FB-1C10-4B07-BBB7-081C0CB622FA}" type="pres">
      <dgm:prSet presAssocID="{5B601C09-8123-4241-BBB2-6ADC68AA8AF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7026DD38-322E-4E96-913E-DAD9F098DEEB}" type="pres">
      <dgm:prSet presAssocID="{5B601C09-8123-4241-BBB2-6ADC68AA8AF7}" presName="descendantText" presStyleLbl="alignAcc1" presStyleIdx="2" presStyleCnt="3" custLinFactNeighborX="-432" custLinFactNeighborY="312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D55DB975-8755-4A83-A78D-D6F3C303B2B5}" srcId="{2CFE06FA-3DDF-41AB-AB49-C9AB768B4033}" destId="{5B601C09-8123-4241-BBB2-6ADC68AA8AF7}" srcOrd="2" destOrd="0" parTransId="{05316CF5-E6C2-4094-A36D-FE4CC67EA632}" sibTransId="{ECB88479-185E-4F69-97D0-C14F734192C2}"/>
    <dgm:cxn modelId="{BA356C53-94D9-4793-93A3-1E8E89418898}" srcId="{5B601C09-8123-4241-BBB2-6ADC68AA8AF7}" destId="{58C3FFCE-CA0C-4159-AE5E-9A757B27956A}" srcOrd="0" destOrd="0" parTransId="{1516B9A7-968B-4669-A99C-D8931B5274A6}" sibTransId="{4936CA3E-E420-493D-B688-03A06F1A8932}"/>
    <dgm:cxn modelId="{B22A7FBD-1A01-4E84-A162-B482963DA571}" type="presOf" srcId="{E059BEF0-DC03-472F-A067-F30FD53C49D0}" destId="{55A64AA4-4C97-4BD2-81CC-955D78F56697}" srcOrd="0" destOrd="0" presId="urn:microsoft.com/office/officeart/2005/8/layout/chevron2"/>
    <dgm:cxn modelId="{203E1723-9297-4E76-8DAB-AE2E04378F4C}" srcId="{4837E59A-9A34-4B3A-90F5-27AF5749D910}" destId="{FA8DC909-AFF1-46CA-9DCB-A5E7D431A717}" srcOrd="0" destOrd="0" parTransId="{0B765496-6853-422E-B6D9-5B3A144D316A}" sibTransId="{333399A1-D063-46DA-B564-0DE064E5F4F4}"/>
    <dgm:cxn modelId="{25081F08-B28B-422C-86EC-8DE9919FF2DB}" srcId="{E059BEF0-DC03-472F-A067-F30FD53C49D0}" destId="{D2530133-54D8-41D7-A29A-D90E6A9A3133}" srcOrd="0" destOrd="0" parTransId="{0D2A5561-158F-47E3-A78A-93316A8D7AFA}" sibTransId="{2CF177DB-45F0-4423-8C1C-D8158DF992CD}"/>
    <dgm:cxn modelId="{9CBEF2E1-B9E7-4761-A738-51B0E2C039C1}" type="presOf" srcId="{2CFE06FA-3DDF-41AB-AB49-C9AB768B4033}" destId="{5368A2AF-88E7-48DD-8D80-04CD4DA3D919}" srcOrd="0" destOrd="0" presId="urn:microsoft.com/office/officeart/2005/8/layout/chevron2"/>
    <dgm:cxn modelId="{824164C2-5E7E-4A5F-AAC0-A75AD174FCE7}" srcId="{2CFE06FA-3DDF-41AB-AB49-C9AB768B4033}" destId="{4837E59A-9A34-4B3A-90F5-27AF5749D910}" srcOrd="1" destOrd="0" parTransId="{623C1200-6664-4B57-BC9F-6A3C24FF0520}" sibTransId="{F979DF20-6E13-4CE4-85EF-C9019D25E899}"/>
    <dgm:cxn modelId="{FCC5E57E-CE0F-4B32-AD9A-5BF05A746B6C}" type="presOf" srcId="{5B601C09-8123-4241-BBB2-6ADC68AA8AF7}" destId="{F33B29FB-1C10-4B07-BBB7-081C0CB622FA}" srcOrd="0" destOrd="0" presId="urn:microsoft.com/office/officeart/2005/8/layout/chevron2"/>
    <dgm:cxn modelId="{BEC5F68A-AB7A-4324-99CC-E49B64D92DA0}" type="presOf" srcId="{FA8DC909-AFF1-46CA-9DCB-A5E7D431A717}" destId="{B90E9329-B89D-4E3D-8C53-9F936F06BA8C}" srcOrd="0" destOrd="0" presId="urn:microsoft.com/office/officeart/2005/8/layout/chevron2"/>
    <dgm:cxn modelId="{6B3FCC64-E53D-47DC-ABB3-F4E994C74BC3}" type="presOf" srcId="{4837E59A-9A34-4B3A-90F5-27AF5749D910}" destId="{73BD2B1E-5F80-41BD-997F-39B972D976F5}" srcOrd="0" destOrd="0" presId="urn:microsoft.com/office/officeart/2005/8/layout/chevron2"/>
    <dgm:cxn modelId="{8219BDC1-10F1-4B7D-95B8-4AE1336376C2}" srcId="{2CFE06FA-3DDF-41AB-AB49-C9AB768B4033}" destId="{E059BEF0-DC03-472F-A067-F30FD53C49D0}" srcOrd="0" destOrd="0" parTransId="{06C0B96D-9DC3-45F0-8F96-EA977506840D}" sibTransId="{0B5A5BC1-41A3-4067-8558-8F8F96DC2632}"/>
    <dgm:cxn modelId="{BDCE0633-052E-4440-9FB3-5D7640E6140F}" type="presOf" srcId="{58C3FFCE-CA0C-4159-AE5E-9A757B27956A}" destId="{7026DD38-322E-4E96-913E-DAD9F098DEEB}" srcOrd="0" destOrd="0" presId="urn:microsoft.com/office/officeart/2005/8/layout/chevron2"/>
    <dgm:cxn modelId="{7AC30F35-3A39-4F06-8E13-6C73C630CA97}" type="presOf" srcId="{D2530133-54D8-41D7-A29A-D90E6A9A3133}" destId="{B3AA911E-4632-4AEC-8BE0-6931C9E4C1BA}" srcOrd="0" destOrd="0" presId="urn:microsoft.com/office/officeart/2005/8/layout/chevron2"/>
    <dgm:cxn modelId="{774544C9-5937-44AA-9676-C93008299D9B}" type="presParOf" srcId="{5368A2AF-88E7-48DD-8D80-04CD4DA3D919}" destId="{DBE9A2ED-A02C-4959-9871-43F8BA541407}" srcOrd="0" destOrd="0" presId="urn:microsoft.com/office/officeart/2005/8/layout/chevron2"/>
    <dgm:cxn modelId="{ED6EDDE3-3A28-4159-B56E-01C19A9FFCCB}" type="presParOf" srcId="{DBE9A2ED-A02C-4959-9871-43F8BA541407}" destId="{55A64AA4-4C97-4BD2-81CC-955D78F56697}" srcOrd="0" destOrd="0" presId="urn:microsoft.com/office/officeart/2005/8/layout/chevron2"/>
    <dgm:cxn modelId="{4519B244-1431-408B-BAAD-DC6F5453A2FA}" type="presParOf" srcId="{DBE9A2ED-A02C-4959-9871-43F8BA541407}" destId="{B3AA911E-4632-4AEC-8BE0-6931C9E4C1BA}" srcOrd="1" destOrd="0" presId="urn:microsoft.com/office/officeart/2005/8/layout/chevron2"/>
    <dgm:cxn modelId="{7C810C16-4AAE-4D9E-B37D-003E03711E18}" type="presParOf" srcId="{5368A2AF-88E7-48DD-8D80-04CD4DA3D919}" destId="{BC9F3F5D-B953-4B39-908C-74B0CF3D5481}" srcOrd="1" destOrd="0" presId="urn:microsoft.com/office/officeart/2005/8/layout/chevron2"/>
    <dgm:cxn modelId="{EA7DB385-C115-4547-AF4C-27FFD465631B}" type="presParOf" srcId="{5368A2AF-88E7-48DD-8D80-04CD4DA3D919}" destId="{A3C58994-940A-4E73-BE2C-3E2F079AD32B}" srcOrd="2" destOrd="0" presId="urn:microsoft.com/office/officeart/2005/8/layout/chevron2"/>
    <dgm:cxn modelId="{AC8A3277-7971-4357-81A4-F814FFC48C7B}" type="presParOf" srcId="{A3C58994-940A-4E73-BE2C-3E2F079AD32B}" destId="{73BD2B1E-5F80-41BD-997F-39B972D976F5}" srcOrd="0" destOrd="0" presId="urn:microsoft.com/office/officeart/2005/8/layout/chevron2"/>
    <dgm:cxn modelId="{270F26D4-32E2-4FB9-847F-C8113E6BFEC1}" type="presParOf" srcId="{A3C58994-940A-4E73-BE2C-3E2F079AD32B}" destId="{B90E9329-B89D-4E3D-8C53-9F936F06BA8C}" srcOrd="1" destOrd="0" presId="urn:microsoft.com/office/officeart/2005/8/layout/chevron2"/>
    <dgm:cxn modelId="{D54045F0-CC35-4C67-9D8E-CD971712E657}" type="presParOf" srcId="{5368A2AF-88E7-48DD-8D80-04CD4DA3D919}" destId="{6AC394CD-AA62-4BF2-9932-7DEF7FE81BC4}" srcOrd="3" destOrd="0" presId="urn:microsoft.com/office/officeart/2005/8/layout/chevron2"/>
    <dgm:cxn modelId="{83A12163-1F10-4907-852D-BB5AB1DBE854}" type="presParOf" srcId="{5368A2AF-88E7-48DD-8D80-04CD4DA3D919}" destId="{46D31F44-66C4-43C1-9445-61EC01CF7C6F}" srcOrd="4" destOrd="0" presId="urn:microsoft.com/office/officeart/2005/8/layout/chevron2"/>
    <dgm:cxn modelId="{76D0A4C9-0FD0-4205-8ACA-A5151E90DFE5}" type="presParOf" srcId="{46D31F44-66C4-43C1-9445-61EC01CF7C6F}" destId="{F33B29FB-1C10-4B07-BBB7-081C0CB622FA}" srcOrd="0" destOrd="0" presId="urn:microsoft.com/office/officeart/2005/8/layout/chevron2"/>
    <dgm:cxn modelId="{D02191D3-A81C-4597-A122-86656ACDBE70}" type="presParOf" srcId="{46D31F44-66C4-43C1-9445-61EC01CF7C6F}" destId="{7026DD38-322E-4E96-913E-DAD9F098DEE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BDDC04-FF25-4203-B693-3F5D906E8CE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40946C87-9EE2-47C2-A0F6-27149A7C79C6}">
      <dgm:prSet phldrT="[Text]" custT="1"/>
      <dgm:spPr/>
      <dgm:t>
        <a:bodyPr/>
        <a:lstStyle/>
        <a:p>
          <a:r>
            <a:rPr lang="bg-BG" sz="2200" b="1" dirty="0" smtClean="0">
              <a:solidFill>
                <a:schemeClr val="tx1"/>
              </a:solidFill>
              <a:latin typeface="+mj-lt"/>
            </a:rPr>
            <a:t>Повишаване на информираността</a:t>
          </a:r>
          <a:endParaRPr lang="bg-BG" sz="2200" b="1" dirty="0">
            <a:solidFill>
              <a:schemeClr val="tx1"/>
            </a:solidFill>
            <a:latin typeface="+mj-lt"/>
          </a:endParaRPr>
        </a:p>
      </dgm:t>
    </dgm:pt>
    <dgm:pt modelId="{105DA522-E39C-4B64-BEB7-8086BCDC7907}" type="parTrans" cxnId="{34C4BAA7-D225-493E-8B5C-E0269D6253DF}">
      <dgm:prSet/>
      <dgm:spPr/>
      <dgm:t>
        <a:bodyPr/>
        <a:lstStyle/>
        <a:p>
          <a:endParaRPr lang="bg-BG"/>
        </a:p>
      </dgm:t>
    </dgm:pt>
    <dgm:pt modelId="{25ACE3D3-7844-4515-8996-FB0853AD6202}" type="sibTrans" cxnId="{34C4BAA7-D225-493E-8B5C-E0269D6253DF}">
      <dgm:prSet/>
      <dgm:spPr/>
      <dgm:t>
        <a:bodyPr/>
        <a:lstStyle/>
        <a:p>
          <a:endParaRPr lang="bg-BG"/>
        </a:p>
      </dgm:t>
    </dgm:pt>
    <dgm:pt modelId="{E614065C-9D81-4B53-B831-4FEEB7B8ED2F}">
      <dgm:prSet phldrT="[Text]" custT="1"/>
      <dgm:spPr/>
      <dgm:t>
        <a:bodyPr/>
        <a:lstStyle/>
        <a:p>
          <a:r>
            <a:rPr lang="bg-BG" sz="2200" b="1" dirty="0" smtClean="0">
              <a:solidFill>
                <a:schemeClr val="tx1"/>
              </a:solidFill>
              <a:latin typeface="+mj-lt"/>
            </a:rPr>
            <a:t>Осигуряване на максимална гъвкавост и по-ниски разходи за крайните бенефициенти</a:t>
          </a:r>
          <a:endParaRPr lang="bg-BG" sz="2200" b="1" dirty="0">
            <a:solidFill>
              <a:schemeClr val="tx1"/>
            </a:solidFill>
            <a:latin typeface="+mj-lt"/>
          </a:endParaRPr>
        </a:p>
      </dgm:t>
    </dgm:pt>
    <dgm:pt modelId="{99C57318-98AD-447D-9121-11D37DA8AE56}" type="parTrans" cxnId="{CB381432-1D37-4B6E-8903-BBA27CF825D5}">
      <dgm:prSet/>
      <dgm:spPr/>
      <dgm:t>
        <a:bodyPr/>
        <a:lstStyle/>
        <a:p>
          <a:endParaRPr lang="bg-BG"/>
        </a:p>
      </dgm:t>
    </dgm:pt>
    <dgm:pt modelId="{2A6EB866-1E30-48AF-8FB6-5D4562D9DF9D}" type="sibTrans" cxnId="{CB381432-1D37-4B6E-8903-BBA27CF825D5}">
      <dgm:prSet/>
      <dgm:spPr/>
      <dgm:t>
        <a:bodyPr/>
        <a:lstStyle/>
        <a:p>
          <a:endParaRPr lang="bg-BG"/>
        </a:p>
      </dgm:t>
    </dgm:pt>
    <dgm:pt modelId="{1145C1A8-BB8A-45DD-9663-2087F30901DD}">
      <dgm:prSet custT="1"/>
      <dgm:spPr/>
      <dgm:t>
        <a:bodyPr/>
        <a:lstStyle/>
        <a:p>
          <a:r>
            <a:rPr lang="bg-BG" sz="2200" b="1" dirty="0" smtClean="0">
              <a:solidFill>
                <a:schemeClr val="tx1"/>
              </a:solidFill>
              <a:latin typeface="+mj-lt"/>
            </a:rPr>
            <a:t>Изграждане на база на съществуващия опит с финансовите инструменти</a:t>
          </a:r>
        </a:p>
      </dgm:t>
    </dgm:pt>
    <dgm:pt modelId="{2859EA08-E480-49C9-856E-311963F3C112}" type="parTrans" cxnId="{192BAA11-1B42-4195-9955-18E41B097E04}">
      <dgm:prSet/>
      <dgm:spPr/>
      <dgm:t>
        <a:bodyPr/>
        <a:lstStyle/>
        <a:p>
          <a:endParaRPr lang="bg-BG"/>
        </a:p>
      </dgm:t>
    </dgm:pt>
    <dgm:pt modelId="{8627AC32-E5D7-41E9-9621-4DEADBBE92F9}" type="sibTrans" cxnId="{192BAA11-1B42-4195-9955-18E41B097E04}">
      <dgm:prSet/>
      <dgm:spPr/>
      <dgm:t>
        <a:bodyPr/>
        <a:lstStyle/>
        <a:p>
          <a:endParaRPr lang="bg-BG"/>
        </a:p>
      </dgm:t>
    </dgm:pt>
    <dgm:pt modelId="{A80E0C03-B6E4-4871-BB91-2DBCCCDBB693}">
      <dgm:prSet custT="1"/>
      <dgm:spPr/>
      <dgm:t>
        <a:bodyPr/>
        <a:lstStyle/>
        <a:p>
          <a:r>
            <a:rPr lang="bg-BG" sz="2200" b="1" dirty="0" smtClean="0">
              <a:solidFill>
                <a:srgbClr val="A20000"/>
              </a:solidFill>
              <a:latin typeface="+mj-lt"/>
            </a:rPr>
            <a:t>Разширяване участието на финансовия сектор</a:t>
          </a:r>
        </a:p>
      </dgm:t>
    </dgm:pt>
    <dgm:pt modelId="{91CEFC7A-6289-4249-A7BB-FA6C9DDC8620}" type="parTrans" cxnId="{52EBB6E5-FBBF-41BC-908B-EACAB06D6C91}">
      <dgm:prSet/>
      <dgm:spPr/>
      <dgm:t>
        <a:bodyPr/>
        <a:lstStyle/>
        <a:p>
          <a:endParaRPr lang="bg-BG"/>
        </a:p>
      </dgm:t>
    </dgm:pt>
    <dgm:pt modelId="{8B864801-5718-4BDA-A7F9-82C279D83C9A}" type="sibTrans" cxnId="{52EBB6E5-FBBF-41BC-908B-EACAB06D6C91}">
      <dgm:prSet/>
      <dgm:spPr/>
      <dgm:t>
        <a:bodyPr/>
        <a:lstStyle/>
        <a:p>
          <a:endParaRPr lang="bg-BG"/>
        </a:p>
      </dgm:t>
    </dgm:pt>
    <dgm:pt modelId="{CEDFA0CA-0385-4585-B689-89A6031DDAC0}">
      <dgm:prSet custT="1"/>
      <dgm:spPr/>
      <dgm:t>
        <a:bodyPr/>
        <a:lstStyle/>
        <a:p>
          <a:r>
            <a:rPr lang="bg-BG" sz="2200" b="1" dirty="0" smtClean="0">
              <a:solidFill>
                <a:srgbClr val="A20000"/>
              </a:solidFill>
              <a:latin typeface="+mj-lt"/>
            </a:rPr>
            <a:t>Осигуряване на техническа подкрепа за създаване на проекти</a:t>
          </a:r>
        </a:p>
      </dgm:t>
    </dgm:pt>
    <dgm:pt modelId="{F16940CF-B89D-4C3D-8427-EFE49EA4FECA}" type="parTrans" cxnId="{CDBBDAE4-83D4-4481-AFD0-4E1427D917C9}">
      <dgm:prSet/>
      <dgm:spPr/>
      <dgm:t>
        <a:bodyPr/>
        <a:lstStyle/>
        <a:p>
          <a:endParaRPr lang="bg-BG"/>
        </a:p>
      </dgm:t>
    </dgm:pt>
    <dgm:pt modelId="{554F1569-9C20-46DA-BE42-DF42377A29D1}" type="sibTrans" cxnId="{CDBBDAE4-83D4-4481-AFD0-4E1427D917C9}">
      <dgm:prSet/>
      <dgm:spPr/>
      <dgm:t>
        <a:bodyPr/>
        <a:lstStyle/>
        <a:p>
          <a:endParaRPr lang="bg-BG"/>
        </a:p>
      </dgm:t>
    </dgm:pt>
    <dgm:pt modelId="{265D6BBB-B6C7-4530-93FC-FB1C8ED336C8}" type="pres">
      <dgm:prSet presAssocID="{C0BDDC04-FF25-4203-B693-3F5D906E8C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11A013EE-B6C5-421D-8E11-E22F3A611EE8}" type="pres">
      <dgm:prSet presAssocID="{E614065C-9D81-4B53-B831-4FEEB7B8ED2F}" presName="boxAndChildren" presStyleCnt="0"/>
      <dgm:spPr/>
    </dgm:pt>
    <dgm:pt modelId="{8A88E0E9-70DC-436D-BF25-1E31066EBC45}" type="pres">
      <dgm:prSet presAssocID="{E614065C-9D81-4B53-B831-4FEEB7B8ED2F}" presName="parentTextBox" presStyleLbl="node1" presStyleIdx="0" presStyleCnt="5"/>
      <dgm:spPr/>
      <dgm:t>
        <a:bodyPr/>
        <a:lstStyle/>
        <a:p>
          <a:endParaRPr lang="bg-BG"/>
        </a:p>
      </dgm:t>
    </dgm:pt>
    <dgm:pt modelId="{3733CE16-73AF-42C6-8375-94BF25D64A21}" type="pres">
      <dgm:prSet presAssocID="{554F1569-9C20-46DA-BE42-DF42377A29D1}" presName="sp" presStyleCnt="0"/>
      <dgm:spPr/>
    </dgm:pt>
    <dgm:pt modelId="{34980537-B6F7-4500-91A4-6216E9FB50A3}" type="pres">
      <dgm:prSet presAssocID="{CEDFA0CA-0385-4585-B689-89A6031DDAC0}" presName="arrowAndChildren" presStyleCnt="0"/>
      <dgm:spPr/>
    </dgm:pt>
    <dgm:pt modelId="{B7DA478F-42C1-451F-9B9B-836530F7069C}" type="pres">
      <dgm:prSet presAssocID="{CEDFA0CA-0385-4585-B689-89A6031DDAC0}" presName="parentTextArrow" presStyleLbl="node1" presStyleIdx="1" presStyleCnt="5"/>
      <dgm:spPr/>
      <dgm:t>
        <a:bodyPr/>
        <a:lstStyle/>
        <a:p>
          <a:endParaRPr lang="bg-BG"/>
        </a:p>
      </dgm:t>
    </dgm:pt>
    <dgm:pt modelId="{2A0C86AA-BFDA-4206-83F2-62517236D921}" type="pres">
      <dgm:prSet presAssocID="{25ACE3D3-7844-4515-8996-FB0853AD6202}" presName="sp" presStyleCnt="0"/>
      <dgm:spPr/>
    </dgm:pt>
    <dgm:pt modelId="{A449A77C-A9A3-4E2F-9B7A-85003AD35821}" type="pres">
      <dgm:prSet presAssocID="{40946C87-9EE2-47C2-A0F6-27149A7C79C6}" presName="arrowAndChildren" presStyleCnt="0"/>
      <dgm:spPr/>
    </dgm:pt>
    <dgm:pt modelId="{412FD2E1-EAA0-4F68-8DAE-3EDE82FD5B1D}" type="pres">
      <dgm:prSet presAssocID="{40946C87-9EE2-47C2-A0F6-27149A7C79C6}" presName="parentTextArrow" presStyleLbl="node1" presStyleIdx="2" presStyleCnt="5"/>
      <dgm:spPr/>
      <dgm:t>
        <a:bodyPr/>
        <a:lstStyle/>
        <a:p>
          <a:endParaRPr lang="bg-BG"/>
        </a:p>
      </dgm:t>
    </dgm:pt>
    <dgm:pt modelId="{F04BC527-6320-4749-96C1-85573BA63AE2}" type="pres">
      <dgm:prSet presAssocID="{8B864801-5718-4BDA-A7F9-82C279D83C9A}" presName="sp" presStyleCnt="0"/>
      <dgm:spPr/>
    </dgm:pt>
    <dgm:pt modelId="{8E66BF4C-C447-432D-8DDC-D6D434326543}" type="pres">
      <dgm:prSet presAssocID="{A80E0C03-B6E4-4871-BB91-2DBCCCDBB693}" presName="arrowAndChildren" presStyleCnt="0"/>
      <dgm:spPr/>
    </dgm:pt>
    <dgm:pt modelId="{303F4FD4-3247-45FB-914A-E1BB20814060}" type="pres">
      <dgm:prSet presAssocID="{A80E0C03-B6E4-4871-BB91-2DBCCCDBB693}" presName="parentTextArrow" presStyleLbl="node1" presStyleIdx="3" presStyleCnt="5"/>
      <dgm:spPr/>
      <dgm:t>
        <a:bodyPr/>
        <a:lstStyle/>
        <a:p>
          <a:endParaRPr lang="bg-BG"/>
        </a:p>
      </dgm:t>
    </dgm:pt>
    <dgm:pt modelId="{A1948B14-D4FF-4E9F-A3AC-51428C7AD9F5}" type="pres">
      <dgm:prSet presAssocID="{8627AC32-E5D7-41E9-9621-4DEADBBE92F9}" presName="sp" presStyleCnt="0"/>
      <dgm:spPr/>
    </dgm:pt>
    <dgm:pt modelId="{CF128E05-25A4-4008-AF93-EBE099FD4EBE}" type="pres">
      <dgm:prSet presAssocID="{1145C1A8-BB8A-45DD-9663-2087F30901DD}" presName="arrowAndChildren" presStyleCnt="0"/>
      <dgm:spPr/>
    </dgm:pt>
    <dgm:pt modelId="{6C86B8EB-02E8-4A62-B077-71610FFEB193}" type="pres">
      <dgm:prSet presAssocID="{1145C1A8-BB8A-45DD-9663-2087F30901DD}" presName="parentTextArrow" presStyleLbl="node1" presStyleIdx="4" presStyleCnt="5"/>
      <dgm:spPr/>
      <dgm:t>
        <a:bodyPr/>
        <a:lstStyle/>
        <a:p>
          <a:endParaRPr lang="bg-BG"/>
        </a:p>
      </dgm:t>
    </dgm:pt>
  </dgm:ptLst>
  <dgm:cxnLst>
    <dgm:cxn modelId="{FF065BDF-CBC7-45A4-BFE6-140707904933}" type="presOf" srcId="{C0BDDC04-FF25-4203-B693-3F5D906E8CE5}" destId="{265D6BBB-B6C7-4530-93FC-FB1C8ED336C8}" srcOrd="0" destOrd="0" presId="urn:microsoft.com/office/officeart/2005/8/layout/process4"/>
    <dgm:cxn modelId="{C0A3174D-9AA8-4358-98D6-8EC26C449527}" type="presOf" srcId="{CEDFA0CA-0385-4585-B689-89A6031DDAC0}" destId="{B7DA478F-42C1-451F-9B9B-836530F7069C}" srcOrd="0" destOrd="0" presId="urn:microsoft.com/office/officeart/2005/8/layout/process4"/>
    <dgm:cxn modelId="{617351E5-5796-410D-8A23-7B6C42C8D0E6}" type="presOf" srcId="{1145C1A8-BB8A-45DD-9663-2087F30901DD}" destId="{6C86B8EB-02E8-4A62-B077-71610FFEB193}" srcOrd="0" destOrd="0" presId="urn:microsoft.com/office/officeart/2005/8/layout/process4"/>
    <dgm:cxn modelId="{CDBBDAE4-83D4-4481-AFD0-4E1427D917C9}" srcId="{C0BDDC04-FF25-4203-B693-3F5D906E8CE5}" destId="{CEDFA0CA-0385-4585-B689-89A6031DDAC0}" srcOrd="3" destOrd="0" parTransId="{F16940CF-B89D-4C3D-8427-EFE49EA4FECA}" sibTransId="{554F1569-9C20-46DA-BE42-DF42377A29D1}"/>
    <dgm:cxn modelId="{52EBB6E5-FBBF-41BC-908B-EACAB06D6C91}" srcId="{C0BDDC04-FF25-4203-B693-3F5D906E8CE5}" destId="{A80E0C03-B6E4-4871-BB91-2DBCCCDBB693}" srcOrd="1" destOrd="0" parTransId="{91CEFC7A-6289-4249-A7BB-FA6C9DDC8620}" sibTransId="{8B864801-5718-4BDA-A7F9-82C279D83C9A}"/>
    <dgm:cxn modelId="{F89BDC99-719E-4EFB-88EE-04D25D653F35}" type="presOf" srcId="{E614065C-9D81-4B53-B831-4FEEB7B8ED2F}" destId="{8A88E0E9-70DC-436D-BF25-1E31066EBC45}" srcOrd="0" destOrd="0" presId="urn:microsoft.com/office/officeart/2005/8/layout/process4"/>
    <dgm:cxn modelId="{CB381432-1D37-4B6E-8903-BBA27CF825D5}" srcId="{C0BDDC04-FF25-4203-B693-3F5D906E8CE5}" destId="{E614065C-9D81-4B53-B831-4FEEB7B8ED2F}" srcOrd="4" destOrd="0" parTransId="{99C57318-98AD-447D-9121-11D37DA8AE56}" sibTransId="{2A6EB866-1E30-48AF-8FB6-5D4562D9DF9D}"/>
    <dgm:cxn modelId="{9261DE5F-F4A3-4309-90B3-7E425F3D022D}" type="presOf" srcId="{A80E0C03-B6E4-4871-BB91-2DBCCCDBB693}" destId="{303F4FD4-3247-45FB-914A-E1BB20814060}" srcOrd="0" destOrd="0" presId="urn:microsoft.com/office/officeart/2005/8/layout/process4"/>
    <dgm:cxn modelId="{F2E3AA70-DC9D-4E84-B3CE-67E73301E2C5}" type="presOf" srcId="{40946C87-9EE2-47C2-A0F6-27149A7C79C6}" destId="{412FD2E1-EAA0-4F68-8DAE-3EDE82FD5B1D}" srcOrd="0" destOrd="0" presId="urn:microsoft.com/office/officeart/2005/8/layout/process4"/>
    <dgm:cxn modelId="{34C4BAA7-D225-493E-8B5C-E0269D6253DF}" srcId="{C0BDDC04-FF25-4203-B693-3F5D906E8CE5}" destId="{40946C87-9EE2-47C2-A0F6-27149A7C79C6}" srcOrd="2" destOrd="0" parTransId="{105DA522-E39C-4B64-BEB7-8086BCDC7907}" sibTransId="{25ACE3D3-7844-4515-8996-FB0853AD6202}"/>
    <dgm:cxn modelId="{192BAA11-1B42-4195-9955-18E41B097E04}" srcId="{C0BDDC04-FF25-4203-B693-3F5D906E8CE5}" destId="{1145C1A8-BB8A-45DD-9663-2087F30901DD}" srcOrd="0" destOrd="0" parTransId="{2859EA08-E480-49C9-856E-311963F3C112}" sibTransId="{8627AC32-E5D7-41E9-9621-4DEADBBE92F9}"/>
    <dgm:cxn modelId="{4B224373-CCD6-4A3B-B1DD-59E839B38906}" type="presParOf" srcId="{265D6BBB-B6C7-4530-93FC-FB1C8ED336C8}" destId="{11A013EE-B6C5-421D-8E11-E22F3A611EE8}" srcOrd="0" destOrd="0" presId="urn:microsoft.com/office/officeart/2005/8/layout/process4"/>
    <dgm:cxn modelId="{26A05FA7-601F-4641-A6F5-01C487707434}" type="presParOf" srcId="{11A013EE-B6C5-421D-8E11-E22F3A611EE8}" destId="{8A88E0E9-70DC-436D-BF25-1E31066EBC45}" srcOrd="0" destOrd="0" presId="urn:microsoft.com/office/officeart/2005/8/layout/process4"/>
    <dgm:cxn modelId="{1B0B5B92-BE57-4242-BBA0-7FCDAD934F08}" type="presParOf" srcId="{265D6BBB-B6C7-4530-93FC-FB1C8ED336C8}" destId="{3733CE16-73AF-42C6-8375-94BF25D64A21}" srcOrd="1" destOrd="0" presId="urn:microsoft.com/office/officeart/2005/8/layout/process4"/>
    <dgm:cxn modelId="{618955CF-DBE9-4A2E-AE27-EA8503A7F191}" type="presParOf" srcId="{265D6BBB-B6C7-4530-93FC-FB1C8ED336C8}" destId="{34980537-B6F7-4500-91A4-6216E9FB50A3}" srcOrd="2" destOrd="0" presId="urn:microsoft.com/office/officeart/2005/8/layout/process4"/>
    <dgm:cxn modelId="{E2AEE0D9-A209-498F-B351-C8F2F3998EFE}" type="presParOf" srcId="{34980537-B6F7-4500-91A4-6216E9FB50A3}" destId="{B7DA478F-42C1-451F-9B9B-836530F7069C}" srcOrd="0" destOrd="0" presId="urn:microsoft.com/office/officeart/2005/8/layout/process4"/>
    <dgm:cxn modelId="{76BA2222-E0A3-4987-A3EC-15812D1A004D}" type="presParOf" srcId="{265D6BBB-B6C7-4530-93FC-FB1C8ED336C8}" destId="{2A0C86AA-BFDA-4206-83F2-62517236D921}" srcOrd="3" destOrd="0" presId="urn:microsoft.com/office/officeart/2005/8/layout/process4"/>
    <dgm:cxn modelId="{7CDD189C-3197-4D36-8CDC-C32260AFC069}" type="presParOf" srcId="{265D6BBB-B6C7-4530-93FC-FB1C8ED336C8}" destId="{A449A77C-A9A3-4E2F-9B7A-85003AD35821}" srcOrd="4" destOrd="0" presId="urn:microsoft.com/office/officeart/2005/8/layout/process4"/>
    <dgm:cxn modelId="{6F19773E-5EA4-447A-9A5D-B52E749006D4}" type="presParOf" srcId="{A449A77C-A9A3-4E2F-9B7A-85003AD35821}" destId="{412FD2E1-EAA0-4F68-8DAE-3EDE82FD5B1D}" srcOrd="0" destOrd="0" presId="urn:microsoft.com/office/officeart/2005/8/layout/process4"/>
    <dgm:cxn modelId="{A5CCB1BA-6BCA-49FA-90BD-E3B2349165DF}" type="presParOf" srcId="{265D6BBB-B6C7-4530-93FC-FB1C8ED336C8}" destId="{F04BC527-6320-4749-96C1-85573BA63AE2}" srcOrd="5" destOrd="0" presId="urn:microsoft.com/office/officeart/2005/8/layout/process4"/>
    <dgm:cxn modelId="{F5CEF001-2C1C-4EE2-9E91-5E2B73B04128}" type="presParOf" srcId="{265D6BBB-B6C7-4530-93FC-FB1C8ED336C8}" destId="{8E66BF4C-C447-432D-8DDC-D6D434326543}" srcOrd="6" destOrd="0" presId="urn:microsoft.com/office/officeart/2005/8/layout/process4"/>
    <dgm:cxn modelId="{05C3E1C4-6D40-4B55-B2EC-AD6CC0F23E59}" type="presParOf" srcId="{8E66BF4C-C447-432D-8DDC-D6D434326543}" destId="{303F4FD4-3247-45FB-914A-E1BB20814060}" srcOrd="0" destOrd="0" presId="urn:microsoft.com/office/officeart/2005/8/layout/process4"/>
    <dgm:cxn modelId="{A7897AAE-6567-4B68-998F-FC3B86FFB8EB}" type="presParOf" srcId="{265D6BBB-B6C7-4530-93FC-FB1C8ED336C8}" destId="{A1948B14-D4FF-4E9F-A3AC-51428C7AD9F5}" srcOrd="7" destOrd="0" presId="urn:microsoft.com/office/officeart/2005/8/layout/process4"/>
    <dgm:cxn modelId="{26C2A869-E3BB-4D7A-B552-C98BDB715CA9}" type="presParOf" srcId="{265D6BBB-B6C7-4530-93FC-FB1C8ED336C8}" destId="{CF128E05-25A4-4008-AF93-EBE099FD4EBE}" srcOrd="8" destOrd="0" presId="urn:microsoft.com/office/officeart/2005/8/layout/process4"/>
    <dgm:cxn modelId="{EE46900D-CF95-4C8A-8DAC-3F6D766117CE}" type="presParOf" srcId="{CF128E05-25A4-4008-AF93-EBE099FD4EBE}" destId="{6C86B8EB-02E8-4A62-B077-71610FFEB1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2DE7D-2609-4998-A8B6-D254B78EEE31}">
      <dsp:nvSpPr>
        <dsp:cNvPr id="0" name=""/>
        <dsp:cNvSpPr/>
      </dsp:nvSpPr>
      <dsp:spPr>
        <a:xfrm>
          <a:off x="0" y="0"/>
          <a:ext cx="5681729" cy="697989"/>
        </a:xfrm>
        <a:prstGeom prst="roundRect">
          <a:avLst>
            <a:gd name="adj" fmla="val 10000"/>
          </a:avLst>
        </a:prstGeom>
        <a:solidFill>
          <a:srgbClr val="FFFF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Енергийна ефективност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sp:txBody>
      <dsp:txXfrm>
        <a:off x="1204088" y="0"/>
        <a:ext cx="4477641" cy="697989"/>
      </dsp:txXfrm>
    </dsp:sp>
    <dsp:sp modelId="{C907E6D3-D0FC-4537-B5C7-A7855418622C}">
      <dsp:nvSpPr>
        <dsp:cNvPr id="0" name=""/>
        <dsp:cNvSpPr/>
      </dsp:nvSpPr>
      <dsp:spPr>
        <a:xfrm>
          <a:off x="67742" y="78025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F4972B-7A66-4D55-A860-35FF622D50B8}">
      <dsp:nvSpPr>
        <dsp:cNvPr id="0" name=""/>
        <dsp:cNvSpPr/>
      </dsp:nvSpPr>
      <dsp:spPr>
        <a:xfrm>
          <a:off x="0" y="765732"/>
          <a:ext cx="5681729" cy="697989"/>
        </a:xfrm>
        <a:prstGeom prst="roundRect">
          <a:avLst>
            <a:gd name="adj" fmla="val 10000"/>
          </a:avLst>
        </a:prstGeom>
        <a:solidFill>
          <a:srgbClr val="DAEDD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Градска среда и зони с потенциал за икономическо развитие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sp:txBody>
      <dsp:txXfrm>
        <a:off x="1204088" y="765732"/>
        <a:ext cx="4477641" cy="697989"/>
      </dsp:txXfrm>
    </dsp:sp>
    <dsp:sp modelId="{A7C64114-4116-4309-ACB0-A1E68BD6F225}">
      <dsp:nvSpPr>
        <dsp:cNvPr id="0" name=""/>
        <dsp:cNvSpPr/>
      </dsp:nvSpPr>
      <dsp:spPr>
        <a:xfrm>
          <a:off x="67742" y="843757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FEB1C7-BF6C-4405-A653-7E0118F8FFFE}">
      <dsp:nvSpPr>
        <dsp:cNvPr id="0" name=""/>
        <dsp:cNvSpPr/>
      </dsp:nvSpPr>
      <dsp:spPr>
        <a:xfrm>
          <a:off x="0" y="1531464"/>
          <a:ext cx="5681729" cy="552872"/>
        </a:xfrm>
        <a:prstGeom prst="roundRect">
          <a:avLst>
            <a:gd name="adj" fmla="val 10000"/>
          </a:avLst>
        </a:prstGeom>
        <a:solidFill>
          <a:srgbClr val="DAEDD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Интегриран</a:t>
          </a:r>
          <a:r>
            <a:rPr lang="bg-BG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n-ea"/>
              <a:cs typeface="Arial" charset="0"/>
            </a:rPr>
            <a:t> градски транспорт</a:t>
          </a:r>
          <a:endParaRPr lang="bg-BG" sz="2000" b="1" kern="1200" dirty="0">
            <a:solidFill>
              <a:schemeClr val="tx1"/>
            </a:solidFill>
            <a:effectLst>
              <a:outerShdw blurRad="38100" dist="38100" dir="2700000" algn="tl">
                <a:srgbClr val="C0C0C0"/>
              </a:outerShdw>
            </a:effectLst>
            <a:latin typeface="+mj-lt"/>
            <a:ea typeface="+mn-ea"/>
            <a:cs typeface="Arial" charset="0"/>
          </a:endParaRPr>
        </a:p>
      </dsp:txBody>
      <dsp:txXfrm>
        <a:off x="1204088" y="1531464"/>
        <a:ext cx="4477641" cy="552872"/>
      </dsp:txXfrm>
    </dsp:sp>
    <dsp:sp modelId="{19940EA6-32B4-43B6-BA4B-7DA664EF06E3}">
      <dsp:nvSpPr>
        <dsp:cNvPr id="0" name=""/>
        <dsp:cNvSpPr/>
      </dsp:nvSpPr>
      <dsp:spPr>
        <a:xfrm>
          <a:off x="67742" y="1536931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771F41C-C763-4E7D-9374-B0C1F0AAC303}">
      <dsp:nvSpPr>
        <dsp:cNvPr id="0" name=""/>
        <dsp:cNvSpPr/>
      </dsp:nvSpPr>
      <dsp:spPr>
        <a:xfrm>
          <a:off x="0" y="2159428"/>
          <a:ext cx="5681729" cy="595001"/>
        </a:xfrm>
        <a:prstGeom prst="roundRect">
          <a:avLst>
            <a:gd name="adj" fmla="val 10000"/>
          </a:avLst>
        </a:prstGeom>
        <a:solidFill>
          <a:srgbClr val="DAEDD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Спортна инфраструктура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sp:txBody>
      <dsp:txXfrm>
        <a:off x="1204088" y="2159428"/>
        <a:ext cx="4477641" cy="595001"/>
      </dsp:txXfrm>
    </dsp:sp>
    <dsp:sp modelId="{867E3001-26E2-4C30-8B91-818E436928EB}">
      <dsp:nvSpPr>
        <dsp:cNvPr id="0" name=""/>
        <dsp:cNvSpPr/>
      </dsp:nvSpPr>
      <dsp:spPr>
        <a:xfrm>
          <a:off x="67742" y="2178610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1E46A4-3727-4631-B3FD-E5FB3B79CBF1}">
      <dsp:nvSpPr>
        <dsp:cNvPr id="0" name=""/>
        <dsp:cNvSpPr/>
      </dsp:nvSpPr>
      <dsp:spPr>
        <a:xfrm>
          <a:off x="0" y="2807695"/>
          <a:ext cx="5681729" cy="697989"/>
        </a:xfrm>
        <a:prstGeom prst="roundRect">
          <a:avLst>
            <a:gd name="adj" fmla="val 10000"/>
          </a:avLst>
        </a:prstGeom>
        <a:solidFill>
          <a:srgbClr val="DAEDD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Културна инфраструктура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sp:txBody>
      <dsp:txXfrm>
        <a:off x="1204088" y="2807695"/>
        <a:ext cx="4477641" cy="697989"/>
      </dsp:txXfrm>
    </dsp:sp>
    <dsp:sp modelId="{3413010E-5303-477A-9EC0-AD80C4CA7649}">
      <dsp:nvSpPr>
        <dsp:cNvPr id="0" name=""/>
        <dsp:cNvSpPr/>
      </dsp:nvSpPr>
      <dsp:spPr>
        <a:xfrm>
          <a:off x="67742" y="2892848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518ABE5-9259-486C-A07A-56F70A5C067F}">
      <dsp:nvSpPr>
        <dsp:cNvPr id="0" name=""/>
        <dsp:cNvSpPr/>
      </dsp:nvSpPr>
      <dsp:spPr>
        <a:xfrm>
          <a:off x="0" y="3583046"/>
          <a:ext cx="5681729" cy="589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chemeClr val="tx1"/>
              </a:solidFill>
              <a:latin typeface="+mj-lt"/>
              <a:ea typeface="+mn-ea"/>
              <a:cs typeface="Arial" charset="0"/>
            </a:rPr>
            <a:t>Туризъм</a:t>
          </a:r>
          <a:endParaRPr lang="bg-BG" sz="2000" b="1" kern="1200" dirty="0">
            <a:solidFill>
              <a:schemeClr val="tx1"/>
            </a:solidFill>
            <a:latin typeface="+mj-lt"/>
            <a:ea typeface="+mn-ea"/>
            <a:cs typeface="Arial" charset="0"/>
          </a:endParaRPr>
        </a:p>
      </dsp:txBody>
      <dsp:txXfrm>
        <a:off x="1204088" y="3583046"/>
        <a:ext cx="4477641" cy="589473"/>
      </dsp:txXfrm>
    </dsp:sp>
    <dsp:sp modelId="{F2B028D6-DAB1-4CBE-A08B-229AC3BF2EF6}">
      <dsp:nvSpPr>
        <dsp:cNvPr id="0" name=""/>
        <dsp:cNvSpPr/>
      </dsp:nvSpPr>
      <dsp:spPr>
        <a:xfrm>
          <a:off x="67742" y="3604322"/>
          <a:ext cx="1136346" cy="541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4646B-D326-4EC4-9212-3D38D995E0F3}">
      <dsp:nvSpPr>
        <dsp:cNvPr id="0" name=""/>
        <dsp:cNvSpPr/>
      </dsp:nvSpPr>
      <dsp:spPr>
        <a:xfrm>
          <a:off x="604818" y="0"/>
          <a:ext cx="6854613" cy="280890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478A72-087F-4FF1-B7BC-AF183F103130}">
      <dsp:nvSpPr>
        <dsp:cNvPr id="0" name=""/>
        <dsp:cNvSpPr/>
      </dsp:nvSpPr>
      <dsp:spPr>
        <a:xfrm>
          <a:off x="3937" y="1006296"/>
          <a:ext cx="2598830" cy="7963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Обявява процедура за подбор</a:t>
          </a:r>
          <a:endParaRPr lang="bg-BG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810" y="1045169"/>
        <a:ext cx="2521084" cy="718567"/>
      </dsp:txXfrm>
    </dsp:sp>
    <dsp:sp modelId="{E216C033-6741-4E01-9BD7-FB64BD0E029E}">
      <dsp:nvSpPr>
        <dsp:cNvPr id="0" name=""/>
        <dsp:cNvSpPr/>
      </dsp:nvSpPr>
      <dsp:spPr>
        <a:xfrm>
          <a:off x="2732710" y="1006296"/>
          <a:ext cx="2598830" cy="7963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>
              <a:solidFill>
                <a:schemeClr val="tx1"/>
              </a:solidFill>
              <a:latin typeface="+mn-lt"/>
            </a:rPr>
            <a:t>Оценка на инвестиционни стратегии</a:t>
          </a:r>
          <a:endParaRPr lang="bg-BG" sz="1800" b="1" kern="1200" dirty="0">
            <a:solidFill>
              <a:schemeClr val="tx1"/>
            </a:solidFill>
            <a:latin typeface="+mn-lt"/>
          </a:endParaRPr>
        </a:p>
      </dsp:txBody>
      <dsp:txXfrm>
        <a:off x="2771583" y="1045169"/>
        <a:ext cx="2521084" cy="718567"/>
      </dsp:txXfrm>
    </dsp:sp>
    <dsp:sp modelId="{9DB27583-BE76-406E-9654-ED77D251E0A8}">
      <dsp:nvSpPr>
        <dsp:cNvPr id="0" name=""/>
        <dsp:cNvSpPr/>
      </dsp:nvSpPr>
      <dsp:spPr>
        <a:xfrm>
          <a:off x="5461482" y="1006296"/>
          <a:ext cx="2598830" cy="7963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>
              <a:solidFill>
                <a:schemeClr val="tx1"/>
              </a:solidFill>
              <a:latin typeface="+mn-lt"/>
            </a:rPr>
            <a:t>Сключва финансово споразумение</a:t>
          </a:r>
          <a:endParaRPr lang="bg-BG" sz="1800" b="1" kern="1200" dirty="0">
            <a:solidFill>
              <a:schemeClr val="tx1"/>
            </a:solidFill>
            <a:latin typeface="+mn-lt"/>
          </a:endParaRPr>
        </a:p>
      </dsp:txBody>
      <dsp:txXfrm>
        <a:off x="5500355" y="1045169"/>
        <a:ext cx="2521084" cy="7185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64AA4-4C97-4BD2-81CC-955D78F56697}">
      <dsp:nvSpPr>
        <dsp:cNvPr id="0" name=""/>
        <dsp:cNvSpPr/>
      </dsp:nvSpPr>
      <dsp:spPr>
        <a:xfrm rot="5400000">
          <a:off x="-173012" y="173016"/>
          <a:ext cx="1153418" cy="8073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2000" b="1" kern="1200" dirty="0">
            <a:solidFill>
              <a:schemeClr val="tx1"/>
            </a:solidFill>
            <a:latin typeface="Sylfaen" pitchFamily="18" charset="0"/>
          </a:endParaRPr>
        </a:p>
      </dsp:txBody>
      <dsp:txXfrm rot="-5400000">
        <a:off x="1" y="403701"/>
        <a:ext cx="807393" cy="346025"/>
      </dsp:txXfrm>
    </dsp:sp>
    <dsp:sp modelId="{B3AA911E-4632-4AEC-8BE0-6931C9E4C1BA}">
      <dsp:nvSpPr>
        <dsp:cNvPr id="0" name=""/>
        <dsp:cNvSpPr/>
      </dsp:nvSpPr>
      <dsp:spPr>
        <a:xfrm rot="5400000">
          <a:off x="3989349" y="-3181953"/>
          <a:ext cx="749722" cy="7113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3600" kern="1200" dirty="0" smtClean="0">
              <a:latin typeface="+mn-lt"/>
            </a:rPr>
            <a:t>Критерии за допустимост</a:t>
          </a:r>
          <a:endParaRPr lang="bg-BG" sz="3600" kern="1200" dirty="0">
            <a:latin typeface="+mn-lt"/>
          </a:endParaRPr>
        </a:p>
      </dsp:txBody>
      <dsp:txXfrm rot="-5400000">
        <a:off x="807393" y="36601"/>
        <a:ext cx="7077037" cy="676526"/>
      </dsp:txXfrm>
    </dsp:sp>
    <dsp:sp modelId="{73BD2B1E-5F80-41BD-997F-39B972D976F5}">
      <dsp:nvSpPr>
        <dsp:cNvPr id="0" name=""/>
        <dsp:cNvSpPr/>
      </dsp:nvSpPr>
      <dsp:spPr>
        <a:xfrm rot="5400000">
          <a:off x="-173012" y="1124247"/>
          <a:ext cx="1153418" cy="8073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2000" b="1" kern="1200" dirty="0">
            <a:solidFill>
              <a:schemeClr val="tx1"/>
            </a:solidFill>
            <a:latin typeface="Sylfaen" pitchFamily="18" charset="0"/>
          </a:endParaRPr>
        </a:p>
      </dsp:txBody>
      <dsp:txXfrm rot="-5400000">
        <a:off x="1" y="1354932"/>
        <a:ext cx="807393" cy="346025"/>
      </dsp:txXfrm>
    </dsp:sp>
    <dsp:sp modelId="{B90E9329-B89D-4E3D-8C53-9F936F06BA8C}">
      <dsp:nvSpPr>
        <dsp:cNvPr id="0" name=""/>
        <dsp:cNvSpPr/>
      </dsp:nvSpPr>
      <dsp:spPr>
        <a:xfrm rot="5400000">
          <a:off x="3989349" y="-2230722"/>
          <a:ext cx="749722" cy="7113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3600" kern="1200" dirty="0" smtClean="0">
              <a:latin typeface="+mn-lt"/>
            </a:rPr>
            <a:t>Оценка на бизнес план</a:t>
          </a:r>
          <a:endParaRPr lang="bg-BG" sz="3600" kern="1200" dirty="0">
            <a:latin typeface="+mn-lt"/>
          </a:endParaRPr>
        </a:p>
      </dsp:txBody>
      <dsp:txXfrm rot="-5400000">
        <a:off x="807393" y="987832"/>
        <a:ext cx="7077037" cy="676526"/>
      </dsp:txXfrm>
    </dsp:sp>
    <dsp:sp modelId="{F33B29FB-1C10-4B07-BBB7-081C0CB622FA}">
      <dsp:nvSpPr>
        <dsp:cNvPr id="0" name=""/>
        <dsp:cNvSpPr/>
      </dsp:nvSpPr>
      <dsp:spPr>
        <a:xfrm rot="5400000">
          <a:off x="-173012" y="2075478"/>
          <a:ext cx="1153418" cy="8073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2000" b="1" kern="1200" dirty="0">
            <a:solidFill>
              <a:schemeClr val="tx1"/>
            </a:solidFill>
            <a:latin typeface="Sylfaen" pitchFamily="18" charset="0"/>
          </a:endParaRPr>
        </a:p>
      </dsp:txBody>
      <dsp:txXfrm rot="-5400000">
        <a:off x="1" y="2306163"/>
        <a:ext cx="807393" cy="346025"/>
      </dsp:txXfrm>
    </dsp:sp>
    <dsp:sp modelId="{7026DD38-322E-4E96-913E-DAD9F098DEEB}">
      <dsp:nvSpPr>
        <dsp:cNvPr id="0" name=""/>
        <dsp:cNvSpPr/>
      </dsp:nvSpPr>
      <dsp:spPr>
        <a:xfrm rot="5400000">
          <a:off x="3958619" y="-1256100"/>
          <a:ext cx="749722" cy="7113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3600" kern="1200" dirty="0" smtClean="0">
              <a:latin typeface="+mn-lt"/>
            </a:rPr>
            <a:t>Финансиране</a:t>
          </a:r>
          <a:endParaRPr lang="bg-BG" sz="3600" kern="1200" dirty="0">
            <a:latin typeface="+mn-lt"/>
          </a:endParaRPr>
        </a:p>
      </dsp:txBody>
      <dsp:txXfrm rot="-5400000">
        <a:off x="776663" y="1962454"/>
        <a:ext cx="7077037" cy="6765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8E0E9-70DC-436D-BF25-1E31066EBC45}">
      <dsp:nvSpPr>
        <dsp:cNvPr id="0" name=""/>
        <dsp:cNvSpPr/>
      </dsp:nvSpPr>
      <dsp:spPr>
        <a:xfrm>
          <a:off x="0" y="3586132"/>
          <a:ext cx="8569076" cy="58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solidFill>
                <a:schemeClr val="tx1"/>
              </a:solidFill>
              <a:latin typeface="+mj-lt"/>
            </a:rPr>
            <a:t>Осигуряване на максимална гъвкавост и по-ниски разходи за крайните бенефициенти</a:t>
          </a:r>
          <a:endParaRPr lang="bg-BG" sz="2200" b="1" kern="1200" dirty="0">
            <a:solidFill>
              <a:schemeClr val="tx1"/>
            </a:solidFill>
            <a:latin typeface="+mj-lt"/>
          </a:endParaRPr>
        </a:p>
      </dsp:txBody>
      <dsp:txXfrm>
        <a:off x="0" y="3586132"/>
        <a:ext cx="8569076" cy="588334"/>
      </dsp:txXfrm>
    </dsp:sp>
    <dsp:sp modelId="{B7DA478F-42C1-451F-9B9B-836530F7069C}">
      <dsp:nvSpPr>
        <dsp:cNvPr id="0" name=""/>
        <dsp:cNvSpPr/>
      </dsp:nvSpPr>
      <dsp:spPr>
        <a:xfrm rot="10800000">
          <a:off x="0" y="2690098"/>
          <a:ext cx="8569076" cy="9048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solidFill>
                <a:srgbClr val="A20000"/>
              </a:solidFill>
              <a:latin typeface="+mj-lt"/>
            </a:rPr>
            <a:t>Осигуряване на техническа подкрепа за създаване на проекти</a:t>
          </a:r>
        </a:p>
      </dsp:txBody>
      <dsp:txXfrm rot="10800000">
        <a:off x="0" y="2690098"/>
        <a:ext cx="8569076" cy="587950"/>
      </dsp:txXfrm>
    </dsp:sp>
    <dsp:sp modelId="{412FD2E1-EAA0-4F68-8DAE-3EDE82FD5B1D}">
      <dsp:nvSpPr>
        <dsp:cNvPr id="0" name=""/>
        <dsp:cNvSpPr/>
      </dsp:nvSpPr>
      <dsp:spPr>
        <a:xfrm rot="10800000">
          <a:off x="0" y="1794064"/>
          <a:ext cx="8569076" cy="9048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solidFill>
                <a:schemeClr val="tx1"/>
              </a:solidFill>
              <a:latin typeface="+mj-lt"/>
            </a:rPr>
            <a:t>Повишаване на информираността</a:t>
          </a:r>
          <a:endParaRPr lang="bg-BG" sz="22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1794064"/>
        <a:ext cx="8569076" cy="587950"/>
      </dsp:txXfrm>
    </dsp:sp>
    <dsp:sp modelId="{303F4FD4-3247-45FB-914A-E1BB20814060}">
      <dsp:nvSpPr>
        <dsp:cNvPr id="0" name=""/>
        <dsp:cNvSpPr/>
      </dsp:nvSpPr>
      <dsp:spPr>
        <a:xfrm rot="10800000">
          <a:off x="0" y="898030"/>
          <a:ext cx="8569076" cy="9048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solidFill>
                <a:srgbClr val="A20000"/>
              </a:solidFill>
              <a:latin typeface="+mj-lt"/>
            </a:rPr>
            <a:t>Разширяване участието на финансовия сектор</a:t>
          </a:r>
        </a:p>
      </dsp:txBody>
      <dsp:txXfrm rot="10800000">
        <a:off x="0" y="898030"/>
        <a:ext cx="8569076" cy="587950"/>
      </dsp:txXfrm>
    </dsp:sp>
    <dsp:sp modelId="{6C86B8EB-02E8-4A62-B077-71610FFEB193}">
      <dsp:nvSpPr>
        <dsp:cNvPr id="0" name=""/>
        <dsp:cNvSpPr/>
      </dsp:nvSpPr>
      <dsp:spPr>
        <a:xfrm rot="10800000">
          <a:off x="0" y="1996"/>
          <a:ext cx="8569076" cy="9048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>
              <a:solidFill>
                <a:schemeClr val="tx1"/>
              </a:solidFill>
              <a:latin typeface="+mj-lt"/>
            </a:rPr>
            <a:t>Изграждане на база на съществуващия опит с финансовите инструменти</a:t>
          </a:r>
        </a:p>
      </dsp:txBody>
      <dsp:txXfrm rot="10800000">
        <a:off x="0" y="1996"/>
        <a:ext cx="8569076" cy="587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altLang="bg-BG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E6D91F6-3693-46F7-9B63-A6D163AD13B1}" type="datetimeFigureOut">
              <a:rPr lang="bg-BG" altLang="bg-BG"/>
              <a:pPr>
                <a:defRPr/>
              </a:pPr>
              <a:t>30.1.2015 г.</a:t>
            </a:fld>
            <a:endParaRPr lang="bg-BG" altLang="bg-BG" dirty="0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noProof="0" smtClean="0"/>
              <a:t>Click to edit Master text styles</a:t>
            </a:r>
          </a:p>
          <a:p>
            <a:pPr lvl="1"/>
            <a:r>
              <a:rPr lang="bg-BG" altLang="bg-BG" noProof="0" smtClean="0"/>
              <a:t>Second level</a:t>
            </a:r>
          </a:p>
          <a:p>
            <a:pPr lvl="2"/>
            <a:r>
              <a:rPr lang="bg-BG" altLang="bg-BG" noProof="0" smtClean="0"/>
              <a:t>Third level</a:t>
            </a:r>
          </a:p>
          <a:p>
            <a:pPr lvl="3"/>
            <a:r>
              <a:rPr lang="bg-BG" altLang="bg-BG" noProof="0" smtClean="0"/>
              <a:t>Fourth level</a:t>
            </a:r>
          </a:p>
          <a:p>
            <a:pPr lvl="4"/>
            <a:r>
              <a:rPr lang="bg-BG" altLang="bg-BG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altLang="bg-BG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5A5BAB-890C-4D99-86F1-1E4144ADAB54}" type="slidenum">
              <a:rPr lang="bg-BG" altLang="bg-BG"/>
              <a:pPr>
                <a:defRPr/>
              </a:pPr>
              <a:t>‹#›</a:t>
            </a:fld>
            <a:endParaRPr lang="bg-BG" altLang="bg-BG" dirty="0"/>
          </a:p>
        </p:txBody>
      </p:sp>
    </p:spTree>
    <p:extLst>
      <p:ext uri="{BB962C8B-B14F-4D97-AF65-F5344CB8AC3E}">
        <p14:creationId xmlns:p14="http://schemas.microsoft.com/office/powerpoint/2010/main" val="603549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endParaRPr lang="bg-BG" altLang="bg-BG" smtClean="0"/>
          </a:p>
          <a:p>
            <a:pPr algn="just"/>
            <a:r>
              <a:rPr lang="bg-BG" altLang="bg-BG" smtClean="0"/>
              <a:t>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8DB57C6-99A9-4B60-A5F7-6DAEBD2F3B35}" type="slidenum">
              <a:rPr lang="bg-BG" altLang="bg-BG" smtClean="0"/>
              <a:pPr/>
              <a:t>1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altLang="bg-BG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CD7A4AD-1930-46F6-8D86-D09490F5ECFF}" type="slidenum">
              <a:rPr lang="bg-BG" altLang="bg-BG" smtClean="0"/>
              <a:pPr/>
              <a:t>10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549775"/>
          </a:xfrm>
          <a:noFill/>
        </p:spPr>
        <p:txBody>
          <a:bodyPr/>
          <a:lstStyle/>
          <a:p>
            <a:endParaRPr lang="bg-BG" altLang="bg-BG" smtClean="0"/>
          </a:p>
          <a:p>
            <a:endParaRPr lang="bg-BG" altLang="bg-B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Tx/>
              <a:buChar char="•"/>
            </a:pPr>
            <a:endParaRPr lang="bg-BG" altLang="bg-B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endParaRPr lang="bg-BG" altLang="bg-BG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71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71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71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71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E733A41-2EA6-47E0-AFEC-04AB16492EC9}" type="slidenum">
              <a:rPr lang="bg-BG" altLang="bg-BG" smtClean="0">
                <a:latin typeface="Calibri" pitchFamily="34" charset="0"/>
              </a:rPr>
              <a:pPr eaLnBrk="1" hangingPunct="1"/>
              <a:t>13</a:t>
            </a:fld>
            <a:endParaRPr lang="bg-BG" altLang="bg-BG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xfrm>
            <a:off x="476250" y="4343400"/>
            <a:ext cx="6048375" cy="4476750"/>
          </a:xfrm>
          <a:noFill/>
        </p:spPr>
        <p:txBody>
          <a:bodyPr/>
          <a:lstStyle/>
          <a:p>
            <a:endParaRPr lang="bg-BG" altLang="bg-BG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3C6830A-5F0B-4012-BB6E-A4DAF49E3021}" type="slidenum">
              <a:rPr lang="bg-BG" altLang="bg-BG" smtClean="0"/>
              <a:pPr/>
              <a:t>14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bg-BG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C5A3A0-83C7-48CD-8676-A5C3D9AB9A6C}" type="slidenum">
              <a:rPr lang="bg-BG" altLang="bg-BG" smtClean="0"/>
              <a:pPr/>
              <a:t>15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endParaRPr lang="bg-BG" altLang="bg-BG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r>
              <a:rPr lang="bg-BG" altLang="bg-BG" b="1" u="sng" smtClean="0"/>
              <a:t> </a:t>
            </a:r>
            <a:endParaRPr lang="bg-BG" altLang="bg-BG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altLang="bg-BG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  <a:p>
            <a:endParaRPr lang="bg-BG" altLang="bg-BG" smtClean="0"/>
          </a:p>
          <a:p>
            <a:endParaRPr lang="bg-BG" altLang="bg-BG" smtClean="0"/>
          </a:p>
          <a:p>
            <a:pPr algn="just"/>
            <a:r>
              <a:rPr lang="bg-BG" altLang="bg-BG" smtClean="0"/>
              <a:t>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4343400"/>
            <a:ext cx="6335712" cy="44767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4767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7631D3-6E6D-435B-8E19-7925B231B865}" type="slidenum">
              <a:rPr lang="bg-BG" altLang="bg-BG" smtClean="0"/>
              <a:pPr/>
              <a:t>22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0BFC2FA-9A2B-4C43-98BF-3823F0818C45}" type="slidenum">
              <a:rPr lang="bg-BG" altLang="bg-BG" smtClean="0"/>
              <a:pPr/>
              <a:t>23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692150" y="4140200"/>
            <a:ext cx="5486400" cy="4114800"/>
          </a:xfrm>
          <a:noFill/>
        </p:spPr>
        <p:txBody>
          <a:bodyPr/>
          <a:lstStyle/>
          <a:p>
            <a:r>
              <a:rPr lang="en-US" altLang="bg-BG" b="1" u="sng" smtClean="0">
                <a:solidFill>
                  <a:srgbClr val="000000"/>
                </a:solidFill>
              </a:rPr>
              <a:t> </a:t>
            </a:r>
            <a:endParaRPr lang="bg-BG" altLang="bg-BG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F712577-4042-42E3-BB28-3384D0F2621F}" type="slidenum">
              <a:rPr lang="bg-BG" altLang="bg-BG" smtClean="0"/>
              <a:pPr/>
              <a:t>24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xfrm>
            <a:off x="44450" y="4140200"/>
            <a:ext cx="6697663" cy="489585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b="1" i="1" u="sng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390EF4F-54CF-4A9F-938D-89893679083B}" type="slidenum">
              <a:rPr lang="bg-BG" altLang="bg-BG" smtClean="0"/>
              <a:pPr/>
              <a:t>25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xfrm>
            <a:off x="73025" y="4140200"/>
            <a:ext cx="6769100" cy="4114800"/>
          </a:xfrm>
          <a:noFill/>
        </p:spPr>
        <p:txBody>
          <a:bodyPr/>
          <a:lstStyle/>
          <a:p>
            <a:r>
              <a:rPr lang="en-US" altLang="bg-BG" b="1" u="sng" smtClean="0"/>
              <a:t> </a:t>
            </a:r>
            <a:endParaRPr lang="bg-BG" altLang="bg-BG" sz="110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877E9B0-9886-45F5-9B50-6EE402FA7DBF}" type="slidenum">
              <a:rPr lang="bg-BG" altLang="bg-BG" smtClean="0"/>
              <a:pPr/>
              <a:t>26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altLang="bg-BG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altLang="bg-BG" b="1" u="sng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altLang="bg-BG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C305540-E478-4125-846B-9B96BCCEFC3C}" type="slidenum">
              <a:rPr lang="bg-BG" altLang="bg-BG" smtClean="0"/>
              <a:pPr/>
              <a:t>4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888" y="4343400"/>
            <a:ext cx="6481762" cy="4800600"/>
          </a:xfrm>
          <a:noFill/>
        </p:spPr>
        <p:txBody>
          <a:bodyPr/>
          <a:lstStyle/>
          <a:p>
            <a:endParaRPr lang="bg-BG" altLang="bg-BG" sz="1100" b="1" u="sng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bg-BG" altLang="bg-BG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1E94E99-62A3-4C86-B46F-59C918517C84}" type="slidenum">
              <a:rPr lang="bg-BG" altLang="bg-BG" smtClean="0"/>
              <a:pPr/>
              <a:t>6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bg-BG" altLang="bg-BG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4B21F68-1103-4D43-90C3-8736EC998FAB}" type="slidenum">
              <a:rPr lang="bg-BG" altLang="bg-BG" smtClean="0"/>
              <a:pPr/>
              <a:t>7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549775"/>
          </a:xfrm>
          <a:noFill/>
        </p:spPr>
        <p:txBody>
          <a:bodyPr/>
          <a:lstStyle/>
          <a:p>
            <a:pPr algn="just"/>
            <a:endParaRPr lang="bg-BG" altLang="bg-BG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4211638"/>
            <a:ext cx="6049963" cy="4932362"/>
          </a:xfrm>
          <a:noFill/>
        </p:spPr>
        <p:txBody>
          <a:bodyPr/>
          <a:lstStyle/>
          <a:p>
            <a:pPr algn="just"/>
            <a:endParaRPr lang="bg-BG" altLang="bg-B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28D1-90C7-4D15-9035-1B45AD56CD83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71735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A596F-9B60-440B-8602-F38C81153AB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04132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4BA6F-E3E0-4436-BAD5-93933B54208C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386698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DF562-F93F-4053-96FE-D3F2D4697EEA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27470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0BC2F-4D30-4F0A-B62B-2BF707DC8021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365998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D7820-5C84-4872-BD11-433BE351ED01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194280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BFAE0-111D-4549-B365-C280ED51C6DE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535639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92E1A-9C00-4593-9838-C1C123A96D5E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779303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2A34B-6FD6-4DA2-B2CE-3B97B8137283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357703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6F8FE-6B7B-4AF8-8B3D-9E895932DDE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204241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8FBB3-39FA-4F37-A50E-CF37C2495759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88005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6E836-868F-4056-9489-527865578D02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074865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18612-3605-4301-AF3E-866F94E43F9C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06898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151CF-34C0-4936-9748-04037D43C01D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658957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FE7CE-FF88-411D-8739-0BC86CCE4147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696437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70DF2-5CD4-4522-9486-3D00C1FB02B6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181136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5BCE-A8FD-478C-9716-68B7209A7796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46968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E846F-0397-4568-BD2E-3E60C03F1F0C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638720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33AB-63BE-471B-A187-3ECABAAA82D6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118322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27ADE-A5D2-44AC-A40E-6472420B0080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9796967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E958-BE2D-4359-B868-FC8026A3C2E3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831979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11966-C8EF-4A31-A4B7-D8FBD16817E0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16475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CCAE3-762E-44C0-B701-57F77817A4A6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139560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1C6F-7F09-4993-BCA2-E42FE9F01288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5689063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9BBB3-CC28-4F7F-989A-CE47C246AF71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3184397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4FD8A-4DFF-4D0C-A624-45BBBA9758A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6976491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2DF6D-6B7A-4D20-AEE5-476C2F0B3561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95645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55DAF-56F5-446C-AF8F-742EC5FDABB2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09282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25530-142C-4578-8ECC-59F474185B0B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45049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0B37C-1348-4743-AD72-05CCFA28CA31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73706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6CD4B-57DC-4848-8190-72963B62ECBB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654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284B3-B816-495A-BAA0-178BFDFE9DE2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32978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22C4D-5264-4E45-B419-B56FB93C6257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16187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76676A7-4060-4938-9FB7-A441A2E7F84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08AF89-C783-4626-B56C-A6CE9FF0D3C0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022A5C-4E60-4503-A9F6-6E2B3060C8BF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5.png"/><Relationship Id="rId9" Type="http://schemas.microsoft.com/office/2007/relationships/diagramDrawing" Target="../diagrams/drawing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225425"/>
            <a:ext cx="11525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100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25425"/>
            <a:ext cx="117792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35600" y="6175375"/>
            <a:ext cx="3721100" cy="534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2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2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200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83075" y="1557338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000066"/>
                </a:solidFill>
                <a:latin typeface="+mj-lt"/>
              </a:rPr>
              <a:t>За едно по-добро място за живеене</a:t>
            </a:r>
            <a:r>
              <a:rPr lang="bg-BG" altLang="bg-BG" sz="1200" b="1" i="1" kern="0" dirty="0">
                <a:solidFill>
                  <a:srgbClr val="000066"/>
                </a:solidFill>
                <a:latin typeface="Sylfaen" pitchFamily="18" charset="0"/>
              </a:rPr>
              <a:t>!</a:t>
            </a:r>
            <a:endParaRPr lang="en-US" altLang="bg-BG" sz="1200" b="1" i="1" kern="0" dirty="0">
              <a:solidFill>
                <a:srgbClr val="000066"/>
              </a:solidFill>
              <a:latin typeface="Sylfae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4513" y="3568700"/>
            <a:ext cx="51149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altLang="bg-BG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Оперативна програма „Региони в растеж“ </a:t>
            </a:r>
          </a:p>
        </p:txBody>
      </p:sp>
      <p:sp>
        <p:nvSpPr>
          <p:cNvPr id="12" name="Rectangle 170"/>
          <p:cNvSpPr>
            <a:spLocks noChangeArrowheads="1"/>
          </p:cNvSpPr>
          <p:nvPr/>
        </p:nvSpPr>
        <p:spPr bwMode="auto">
          <a:xfrm>
            <a:off x="88900" y="4652963"/>
            <a:ext cx="6480175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bg-BG" altLang="en-US" sz="2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Възможности за </a:t>
            </a:r>
            <a:r>
              <a:rPr lang="bg-BG" sz="22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партньорство </a:t>
            </a:r>
            <a:r>
              <a:rPr lang="bg-BG" sz="2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 изпълнение </a:t>
            </a:r>
            <a:r>
              <a:rPr lang="bg-BG" sz="22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финансови инструменти в програмен период 2014-2020</a:t>
            </a:r>
            <a:endParaRPr lang="es-ES" altLang="en-US" sz="2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105" name="Rectangle 2"/>
          <p:cNvSpPr>
            <a:spLocks noChangeArrowheads="1"/>
          </p:cNvSpPr>
          <p:nvPr/>
        </p:nvSpPr>
        <p:spPr bwMode="auto">
          <a:xfrm>
            <a:off x="539750" y="6134100"/>
            <a:ext cx="504031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bg-BG" altLang="bg-BG" sz="1800" b="1">
              <a:solidFill>
                <a:srgbClr val="000066"/>
              </a:solidFill>
              <a:latin typeface="Sylfaen" pitchFamily="18" charset="0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bg-BG" altLang="bg-BG" sz="1800" i="1">
                <a:solidFill>
                  <a:srgbClr val="000066"/>
                </a:solidFill>
              </a:rPr>
              <a:t>29 януари </a:t>
            </a:r>
            <a:r>
              <a:rPr lang="en-US" altLang="bg-BG" sz="1800" i="1">
                <a:solidFill>
                  <a:srgbClr val="000066"/>
                </a:solidFill>
              </a:rPr>
              <a:t>201</a:t>
            </a:r>
            <a:r>
              <a:rPr lang="bg-BG" altLang="bg-BG" sz="1800" i="1">
                <a:solidFill>
                  <a:srgbClr val="000066"/>
                </a:solidFill>
              </a:rPr>
              <a:t>5 г.</a:t>
            </a:r>
            <a:r>
              <a:rPr lang="en-US" altLang="bg-BG" sz="1800" i="1">
                <a:solidFill>
                  <a:srgbClr val="000066"/>
                </a:solidFill>
              </a:rPr>
              <a:t>, </a:t>
            </a:r>
            <a:r>
              <a:rPr lang="bg-BG" altLang="bg-BG" sz="1800" i="1">
                <a:solidFill>
                  <a:srgbClr val="000066"/>
                </a:solidFill>
              </a:rPr>
              <a:t>гр. София</a:t>
            </a:r>
            <a:endParaRPr lang="en-US" altLang="bg-BG" sz="1800" i="1">
              <a:solidFill>
                <a:srgbClr val="00006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388" y="1557338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000066"/>
                </a:solidFill>
                <a:latin typeface="+mn-lt"/>
              </a:rPr>
              <a:t>Инвестираме във вашето бъдеще!</a:t>
            </a:r>
            <a:endParaRPr lang="en-US" altLang="bg-BG" sz="1200" b="1" i="1" kern="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410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42888"/>
            <a:ext cx="1487487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/>
          </p:cNvSpPr>
          <p:nvPr/>
        </p:nvSpPr>
        <p:spPr bwMode="auto">
          <a:xfrm>
            <a:off x="1335088" y="188913"/>
            <a:ext cx="61849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Разлики между </a:t>
            </a: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програмни периоди 2007-2013 и 2014-2020</a:t>
            </a:r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pic>
        <p:nvPicPr>
          <p:cNvPr id="13319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88" y="1484313"/>
          <a:ext cx="8785225" cy="4387850"/>
        </p:xfrm>
        <a:graphic>
          <a:graphicData uri="http://schemas.openxmlformats.org/drawingml/2006/table">
            <a:tbl>
              <a:tblPr/>
              <a:tblGrid>
                <a:gridCol w="1224261"/>
                <a:gridCol w="3456383"/>
                <a:gridCol w="4104581"/>
              </a:tblGrid>
              <a:tr h="4085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altLang="bg-BG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2007-2013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2014-2020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575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Обхват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МСП, градско развитие, ЕЕ на сгради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Всички тематични цели по програмата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8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Създаване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Доброволен анализ на нуждите на ниво Холдингов фонд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Задължителна предварителна оценка за финансови инструменти по програмата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7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Структуриране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Финансови инструменти на национално и регионално ниво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Финансови инструменти на национално, регионално, транс-национално  ниво, ФИ на ниво ЕС – </a:t>
                      </a:r>
                      <a:r>
                        <a:rPr kumimoji="0" lang="en-US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off the shelf</a:t>
                      </a: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инструменти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3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Плащания на средства от ОПРР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100 % на ниво фонд, сертифициране без да са платени на крайни получатели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Плащане на части, обвързано с нивата на плащане към крайни получатели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Такса управление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Регулирана чрез последователни промени в регламентите и насоките на ЕС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Ясно регламентирани правила в регламентите за програмен период 2014-2020 г.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8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Докладване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Задължително след 2011 г. по ограничен кръг индикатори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Задължително. Ясно посочени индикатори, свързани с финансовите инструменти</a:t>
                      </a:r>
                      <a:endParaRPr kumimoji="0" lang="bg-BG" altLang="bg-BG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5088" y="188913"/>
            <a:ext cx="61849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Ново: Предварителна оценка за финансови инструменти 2014-2020</a:t>
            </a:r>
          </a:p>
        </p:txBody>
      </p:sp>
      <p:pic>
        <p:nvPicPr>
          <p:cNvPr id="1434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375" y="1341438"/>
            <a:ext cx="9064625" cy="4554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bg-BG" sz="1750" b="1" dirty="0">
                <a:solidFill>
                  <a:srgbClr val="800000"/>
                </a:solidFill>
                <a:latin typeface="+mj-lt"/>
              </a:rPr>
              <a:t>Основни дейности по предварителната оценка, финализирана през октомври 2014 г.: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анализ на случаите на пазарна неефективност;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предварителна оценка на допълнителните публични и частни ресурси;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оценка на изводите и научените уроци от прилагането на подобни инструменти и инвестиционна стратегия;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очаквани резултати и принос на финансовия инструмент за постигането на специфичните цели, определени в рамките на съответния приоритет.</a:t>
            </a:r>
          </a:p>
          <a:p>
            <a:pPr algn="just">
              <a:spcBef>
                <a:spcPts val="1200"/>
              </a:spcBef>
              <a:defRPr/>
            </a:pPr>
            <a:r>
              <a:rPr lang="bg-BG" sz="1750" b="1" dirty="0">
                <a:solidFill>
                  <a:srgbClr val="800000"/>
                </a:solidFill>
                <a:latin typeface="+mj-lt"/>
              </a:rPr>
              <a:t>Основни изводи: </a:t>
            </a:r>
            <a:r>
              <a:rPr lang="bg-BG" sz="1750" b="1" dirty="0">
                <a:latin typeface="+mj-lt"/>
              </a:rPr>
              <a:t>Наличие на потенциал за подкрепа чрез финансови инструменти по ОПРР с бюджет за финансиране в следните области: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Проекти за градско развитие в размер на </a:t>
            </a:r>
            <a:r>
              <a:rPr lang="bg-BG" sz="1750" b="1" dirty="0">
                <a:latin typeface="+mj-lt"/>
              </a:rPr>
              <a:t>146,5 млн. </a:t>
            </a:r>
            <a:r>
              <a:rPr lang="bg-BG" sz="1750" dirty="0">
                <a:latin typeface="+mj-lt"/>
              </a:rPr>
              <a:t>евро;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Енергийна ефективност на сгради </a:t>
            </a:r>
            <a:r>
              <a:rPr lang="bg-BG" sz="1750" dirty="0"/>
              <a:t>в размер на</a:t>
            </a:r>
            <a:r>
              <a:rPr lang="ru-RU" sz="1750" dirty="0">
                <a:latin typeface="+mj-lt"/>
              </a:rPr>
              <a:t>  </a:t>
            </a:r>
            <a:r>
              <a:rPr lang="ru-RU" sz="1750" b="1" dirty="0">
                <a:latin typeface="+mj-lt"/>
              </a:rPr>
              <a:t>43,7</a:t>
            </a:r>
            <a:r>
              <a:rPr lang="ru-RU" sz="1750" dirty="0">
                <a:latin typeface="+mj-lt"/>
              </a:rPr>
              <a:t> </a:t>
            </a:r>
            <a:r>
              <a:rPr lang="ru-RU" sz="1750" b="1" dirty="0">
                <a:latin typeface="+mj-lt"/>
              </a:rPr>
              <a:t>млн. </a:t>
            </a:r>
            <a:r>
              <a:rPr lang="ru-RU" sz="1750" dirty="0">
                <a:latin typeface="+mj-lt"/>
              </a:rPr>
              <a:t>евро; </a:t>
            </a:r>
          </a:p>
          <a:p>
            <a:pPr marL="544513" lvl="1" indent="-369888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1750" dirty="0">
                <a:latin typeface="+mj-lt"/>
              </a:rPr>
              <a:t>Проекти за развитие на туризма в обекти от световно и национално значение </a:t>
            </a:r>
            <a:r>
              <a:rPr lang="bg-BG" sz="1750" dirty="0"/>
              <a:t>в размер на</a:t>
            </a:r>
            <a:r>
              <a:rPr lang="bg-BG" sz="1750" dirty="0">
                <a:latin typeface="+mj-lt"/>
              </a:rPr>
              <a:t> </a:t>
            </a:r>
            <a:r>
              <a:rPr lang="bg-BG" sz="1750" b="1" dirty="0">
                <a:latin typeface="+mj-lt"/>
              </a:rPr>
              <a:t>63,6 млн.</a:t>
            </a:r>
            <a:r>
              <a:rPr lang="bg-BG" sz="1750" dirty="0">
                <a:latin typeface="+mj-lt"/>
              </a:rPr>
              <a:t> евро</a:t>
            </a:r>
            <a:r>
              <a:rPr lang="ru-RU" sz="1750" dirty="0">
                <a:latin typeface="+mj-lt"/>
              </a:rPr>
              <a:t>. </a:t>
            </a:r>
            <a:endParaRPr lang="bg-BG" sz="1400" dirty="0"/>
          </a:p>
        </p:txBody>
      </p:sp>
      <p:sp>
        <p:nvSpPr>
          <p:cNvPr id="12" name="Rectangle 11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7763" y="2984500"/>
            <a:ext cx="2628900" cy="193833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76213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6213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6213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Общо средства за финансови инструменти по ОПРР 2014-2020: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000" b="1" dirty="0" smtClean="0">
                <a:solidFill>
                  <a:srgbClr val="000000"/>
                </a:solidFill>
                <a:latin typeface="+mj-lt"/>
              </a:rPr>
              <a:t>472 млн.лв. </a:t>
            </a:r>
            <a:r>
              <a:rPr lang="bg-BG" altLang="bg-BG" sz="2000" dirty="0" smtClean="0">
                <a:solidFill>
                  <a:srgbClr val="000000"/>
                </a:solidFill>
                <a:latin typeface="+mj-lt"/>
              </a:rPr>
              <a:t>(16% от бюджета на ОПРР</a:t>
            </a:r>
            <a:r>
              <a:rPr lang="bg-BG" altLang="bg-BG" sz="1600" dirty="0" smtClean="0">
                <a:solidFill>
                  <a:srgbClr val="000000"/>
                </a:solidFill>
                <a:latin typeface="+mj-lt"/>
              </a:rPr>
              <a:t>)</a:t>
            </a:r>
            <a:endParaRPr lang="bg-BG" altLang="bg-BG" sz="1600" b="1" dirty="0" smtClean="0">
              <a:solidFill>
                <a:srgbClr val="000000"/>
              </a:solidFill>
            </a:endParaRPr>
          </a:p>
        </p:txBody>
      </p:sp>
      <p:sp>
        <p:nvSpPr>
          <p:cNvPr id="10248" name="TextBox 32"/>
          <p:cNvSpPr txBox="1">
            <a:spLocks noChangeArrowheads="1"/>
          </p:cNvSpPr>
          <p:nvPr/>
        </p:nvSpPr>
        <p:spPr bwMode="auto">
          <a:xfrm>
            <a:off x="6156176" y="1619250"/>
            <a:ext cx="2913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Инвестиции за устойчиво и интегрирано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градско развитие</a:t>
            </a:r>
          </a:p>
        </p:txBody>
      </p:sp>
      <p:sp>
        <p:nvSpPr>
          <p:cNvPr id="10249" name="TextBox 35"/>
          <p:cNvSpPr txBox="1">
            <a:spLocks noChangeArrowheads="1"/>
          </p:cNvSpPr>
          <p:nvPr/>
        </p:nvSpPr>
        <p:spPr bwMode="auto">
          <a:xfrm>
            <a:off x="6156176" y="5159375"/>
            <a:ext cx="2822006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Приоритетна ос „Регионален туризъм“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334000" y="1700213"/>
            <a:ext cx="355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334000" y="2565400"/>
            <a:ext cx="355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8"/>
          <p:cNvCxnSpPr/>
          <p:nvPr/>
        </p:nvCxnSpPr>
        <p:spPr>
          <a:xfrm flipH="1">
            <a:off x="5335588" y="3273425"/>
            <a:ext cx="3667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318125" y="4076700"/>
            <a:ext cx="3714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334000" y="4797425"/>
            <a:ext cx="355600" cy="14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1913" y="404813"/>
            <a:ext cx="59769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Разширяване на подкрепата с финансови инструменти по ОПРР 2014-2020</a:t>
            </a:r>
            <a:endParaRPr lang="bg-BG" altLang="bg-BG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537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 7"/>
          <p:cNvGraphicFramePr/>
          <p:nvPr/>
        </p:nvGraphicFramePr>
        <p:xfrm>
          <a:off x="186414" y="1632744"/>
          <a:ext cx="5681730" cy="4172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0" name="Rectangle 1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 txBox="1">
            <a:spLocks/>
          </p:cNvSpPr>
          <p:nvPr/>
        </p:nvSpPr>
        <p:spPr bwMode="auto">
          <a:xfrm>
            <a:off x="1687513" y="209550"/>
            <a:ext cx="5976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ES"/>
            </a:defPPr>
            <a:lvl1pPr algn="ctr" eaLnBrk="1" hangingPunct="1">
              <a:defRPr sz="20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bg-BG" altLang="bg-BG" sz="2400" dirty="0" smtClean="0">
                <a:latin typeface="+mj-lt"/>
              </a:rPr>
              <a:t>Увеличаване на броя градове </a:t>
            </a:r>
            <a:r>
              <a:rPr lang="bg-BG" altLang="bg-BG" sz="2400" dirty="0">
                <a:latin typeface="+mj-lt"/>
              </a:rPr>
              <a:t>за подкрепа с ФИ </a:t>
            </a:r>
            <a:r>
              <a:rPr lang="bg-BG" altLang="bg-BG" sz="2400" dirty="0" smtClean="0">
                <a:latin typeface="+mj-lt"/>
              </a:rPr>
              <a:t>през 2014-2020 </a:t>
            </a:r>
            <a:r>
              <a:rPr lang="bg-BG" altLang="bg-BG" sz="2400" dirty="0">
                <a:latin typeface="+mj-lt"/>
              </a:rPr>
              <a:t>г.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592263"/>
            <a:ext cx="4433888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bg-BG" b="1" dirty="0">
                <a:solidFill>
                  <a:srgbClr val="800000"/>
                </a:solidFill>
                <a:latin typeface="+mj-lt"/>
              </a:rPr>
              <a:t>Карта</a:t>
            </a:r>
            <a:r>
              <a:rPr lang="bg-BG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bg-BG" b="1" dirty="0">
                <a:solidFill>
                  <a:srgbClr val="800000"/>
                </a:solidFill>
                <a:latin typeface="+mj-lt"/>
              </a:rPr>
              <a:t>програмен</a:t>
            </a:r>
            <a:r>
              <a:rPr lang="bg-BG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bg-BG" b="1" dirty="0">
                <a:solidFill>
                  <a:srgbClr val="800000"/>
                </a:solidFill>
                <a:latin typeface="+mj-lt"/>
              </a:rPr>
              <a:t>период 2007-2013:</a:t>
            </a:r>
          </a:p>
          <a:p>
            <a:pPr>
              <a:defRPr/>
            </a:pPr>
            <a:endParaRPr lang="bg-BG" sz="16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endParaRPr lang="bg-BG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4433888" y="1592263"/>
            <a:ext cx="453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76213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6213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6213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6213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Карта програмен период 2014-2020:</a:t>
            </a:r>
          </a:p>
        </p:txBody>
      </p:sp>
      <p:pic>
        <p:nvPicPr>
          <p:cNvPr id="163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49213"/>
            <a:ext cx="1103313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2601913"/>
            <a:ext cx="4103688" cy="327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4173538"/>
            <a:ext cx="25717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2" name="Text Box 6"/>
          <p:cNvSpPr txBox="1">
            <a:spLocks noChangeArrowheads="1"/>
          </p:cNvSpPr>
          <p:nvPr/>
        </p:nvSpPr>
        <p:spPr bwMode="auto">
          <a:xfrm>
            <a:off x="765175" y="3906838"/>
            <a:ext cx="854075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София</a:t>
            </a:r>
          </a:p>
        </p:txBody>
      </p:sp>
      <p:sp>
        <p:nvSpPr>
          <p:cNvPr id="16393" name="Text Box 7"/>
          <p:cNvSpPr txBox="1">
            <a:spLocks noChangeArrowheads="1"/>
          </p:cNvSpPr>
          <p:nvPr/>
        </p:nvSpPr>
        <p:spPr bwMode="auto">
          <a:xfrm>
            <a:off x="1582738" y="3470275"/>
            <a:ext cx="914400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Плевен</a:t>
            </a:r>
          </a:p>
        </p:txBody>
      </p:sp>
      <p:sp>
        <p:nvSpPr>
          <p:cNvPr id="16394" name="Oval 12"/>
          <p:cNvSpPr>
            <a:spLocks noChangeArrowheads="1"/>
          </p:cNvSpPr>
          <p:nvPr/>
        </p:nvSpPr>
        <p:spPr bwMode="auto">
          <a:xfrm>
            <a:off x="3527425" y="4462463"/>
            <a:ext cx="153988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395" name="Text Box 7"/>
          <p:cNvSpPr txBox="1">
            <a:spLocks noChangeArrowheads="1"/>
          </p:cNvSpPr>
          <p:nvPr/>
        </p:nvSpPr>
        <p:spPr bwMode="auto">
          <a:xfrm>
            <a:off x="3492500" y="3411538"/>
            <a:ext cx="817563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Варна</a:t>
            </a:r>
            <a:endParaRPr lang="bg-BG" altLang="bg-BG" sz="1600">
              <a:latin typeface="Sylfaen" pitchFamily="18" charset="0"/>
            </a:endParaRPr>
          </a:p>
        </p:txBody>
      </p:sp>
      <p:sp>
        <p:nvSpPr>
          <p:cNvPr id="16396" name="Text Box 7"/>
          <p:cNvSpPr txBox="1">
            <a:spLocks noChangeArrowheads="1"/>
          </p:cNvSpPr>
          <p:nvPr/>
        </p:nvSpPr>
        <p:spPr bwMode="auto">
          <a:xfrm>
            <a:off x="3359150" y="4176713"/>
            <a:ext cx="914400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Бургас</a:t>
            </a:r>
            <a:endParaRPr lang="bg-BG" altLang="bg-BG" sz="1600">
              <a:latin typeface="Sylfaen" pitchFamily="18" charset="0"/>
            </a:endParaRPr>
          </a:p>
        </p:txBody>
      </p:sp>
      <p:sp>
        <p:nvSpPr>
          <p:cNvPr id="16397" name="Oval 24"/>
          <p:cNvSpPr>
            <a:spLocks noChangeArrowheads="1"/>
          </p:cNvSpPr>
          <p:nvPr/>
        </p:nvSpPr>
        <p:spPr bwMode="auto">
          <a:xfrm>
            <a:off x="3790950" y="3735388"/>
            <a:ext cx="1524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398" name="Oval 25"/>
          <p:cNvSpPr>
            <a:spLocks noChangeArrowheads="1"/>
          </p:cNvSpPr>
          <p:nvPr/>
        </p:nvSpPr>
        <p:spPr bwMode="auto">
          <a:xfrm>
            <a:off x="1751013" y="3792538"/>
            <a:ext cx="1524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399" name="Oval 26"/>
          <p:cNvSpPr>
            <a:spLocks noChangeArrowheads="1"/>
          </p:cNvSpPr>
          <p:nvPr/>
        </p:nvSpPr>
        <p:spPr bwMode="auto">
          <a:xfrm>
            <a:off x="2581275" y="314325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400" name="Text Box 7"/>
          <p:cNvSpPr txBox="1">
            <a:spLocks noChangeArrowheads="1"/>
          </p:cNvSpPr>
          <p:nvPr/>
        </p:nvSpPr>
        <p:spPr bwMode="auto">
          <a:xfrm>
            <a:off x="2938463" y="2984500"/>
            <a:ext cx="673100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Русе</a:t>
            </a:r>
            <a:endParaRPr lang="bg-BG" altLang="bg-BG" sz="1600">
              <a:latin typeface="Sylfaen" pitchFamily="18" charset="0"/>
            </a:endParaRPr>
          </a:p>
        </p:txBody>
      </p:sp>
      <p:sp>
        <p:nvSpPr>
          <p:cNvPr id="16401" name="Text Box 7"/>
          <p:cNvSpPr txBox="1">
            <a:spLocks noChangeArrowheads="1"/>
          </p:cNvSpPr>
          <p:nvPr/>
        </p:nvSpPr>
        <p:spPr bwMode="auto">
          <a:xfrm>
            <a:off x="1619250" y="4986338"/>
            <a:ext cx="1076325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Пловдив</a:t>
            </a:r>
            <a:endParaRPr lang="bg-BG" altLang="bg-BG" sz="1600">
              <a:latin typeface="Sylfaen" pitchFamily="18" charset="0"/>
            </a:endParaRPr>
          </a:p>
        </p:txBody>
      </p:sp>
      <p:sp>
        <p:nvSpPr>
          <p:cNvPr id="16402" name="Oval 29"/>
          <p:cNvSpPr>
            <a:spLocks noChangeArrowheads="1"/>
          </p:cNvSpPr>
          <p:nvPr/>
        </p:nvSpPr>
        <p:spPr bwMode="auto">
          <a:xfrm>
            <a:off x="1874838" y="4802188"/>
            <a:ext cx="155575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403" name="Oval 30"/>
          <p:cNvSpPr>
            <a:spLocks noChangeArrowheads="1"/>
          </p:cNvSpPr>
          <p:nvPr/>
        </p:nvSpPr>
        <p:spPr bwMode="auto">
          <a:xfrm>
            <a:off x="2303463" y="4492625"/>
            <a:ext cx="155575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6404" name="Text Box 7"/>
          <p:cNvSpPr txBox="1">
            <a:spLocks noChangeArrowheads="1"/>
          </p:cNvSpPr>
          <p:nvPr/>
        </p:nvSpPr>
        <p:spPr bwMode="auto">
          <a:xfrm>
            <a:off x="1671638" y="4154488"/>
            <a:ext cx="1550987" cy="342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1600" b="1">
                <a:solidFill>
                  <a:srgbClr val="0000FF"/>
                </a:solidFill>
                <a:latin typeface="Sylfaen" pitchFamily="18" charset="0"/>
              </a:rPr>
              <a:t>Стара Загора</a:t>
            </a:r>
            <a:endParaRPr lang="bg-BG" altLang="bg-BG" sz="1600">
              <a:latin typeface="Sylfaen" pitchFamily="18" charset="0"/>
            </a:endParaRPr>
          </a:p>
        </p:txBody>
      </p:sp>
      <p:pic>
        <p:nvPicPr>
          <p:cNvPr id="16405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88" y="2622550"/>
            <a:ext cx="4654550" cy="324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Down Arrow 16"/>
          <p:cNvSpPr/>
          <p:nvPr/>
        </p:nvSpPr>
        <p:spPr>
          <a:xfrm>
            <a:off x="1895475" y="1925638"/>
            <a:ext cx="485775" cy="647700"/>
          </a:xfrm>
          <a:prstGeom prst="downArrow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8" name="Down Arrow 17"/>
          <p:cNvSpPr/>
          <p:nvPr/>
        </p:nvSpPr>
        <p:spPr>
          <a:xfrm>
            <a:off x="6116638" y="1925638"/>
            <a:ext cx="485775" cy="696912"/>
          </a:xfrm>
          <a:prstGeom prst="downArrow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pic>
        <p:nvPicPr>
          <p:cNvPr id="1640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42863"/>
            <a:ext cx="1444625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ounded Rectangle 1"/>
          <p:cNvSpPr>
            <a:spLocks noChangeArrowheads="1"/>
          </p:cNvSpPr>
          <p:nvPr/>
        </p:nvSpPr>
        <p:spPr bwMode="auto">
          <a:xfrm>
            <a:off x="3455988" y="1412875"/>
            <a:ext cx="1817687" cy="617538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УО НА ОПРР</a:t>
            </a:r>
          </a:p>
        </p:txBody>
      </p:sp>
      <p:sp>
        <p:nvSpPr>
          <p:cNvPr id="12292" name="Rounded Rectangle 4"/>
          <p:cNvSpPr>
            <a:spLocks noChangeArrowheads="1"/>
          </p:cNvSpPr>
          <p:nvPr/>
        </p:nvSpPr>
        <p:spPr bwMode="auto">
          <a:xfrm>
            <a:off x="3343771" y="3487738"/>
            <a:ext cx="2092325" cy="647700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Фондове за градско развитие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81175" y="4508500"/>
            <a:ext cx="1625600" cy="657225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600" b="1" dirty="0">
                <a:solidFill>
                  <a:schemeClr val="tx1"/>
                </a:solidFill>
              </a:rPr>
              <a:t>ФГР София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787900" y="4529138"/>
            <a:ext cx="2103438" cy="657225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600" b="1" dirty="0">
                <a:solidFill>
                  <a:schemeClr val="tx1"/>
                </a:solidFill>
              </a:rPr>
              <a:t>ФГР Регионален</a:t>
            </a:r>
          </a:p>
        </p:txBody>
      </p:sp>
      <p:sp>
        <p:nvSpPr>
          <p:cNvPr id="12297" name="Rounded Rectangle 9"/>
          <p:cNvSpPr>
            <a:spLocks noChangeArrowheads="1"/>
          </p:cNvSpPr>
          <p:nvPr/>
        </p:nvSpPr>
        <p:spPr bwMode="auto">
          <a:xfrm>
            <a:off x="2017713" y="5416550"/>
            <a:ext cx="1152525" cy="476250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Портфейл от проекти</a:t>
            </a:r>
            <a:endParaRPr lang="bg-BG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12298" name="Rounded Rectangle 10"/>
          <p:cNvSpPr>
            <a:spLocks noChangeArrowheads="1"/>
          </p:cNvSpPr>
          <p:nvPr/>
        </p:nvSpPr>
        <p:spPr bwMode="auto">
          <a:xfrm>
            <a:off x="5245100" y="5438775"/>
            <a:ext cx="1166813" cy="476250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Портфейл от проекти</a:t>
            </a:r>
            <a:endParaRPr lang="bg-BG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12300" name="Rounded Rectangle 12"/>
          <p:cNvSpPr>
            <a:spLocks noChangeArrowheads="1"/>
          </p:cNvSpPr>
          <p:nvPr/>
        </p:nvSpPr>
        <p:spPr bwMode="auto">
          <a:xfrm>
            <a:off x="107950" y="2316163"/>
            <a:ext cx="1439863" cy="544512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446463" y="2243138"/>
            <a:ext cx="1846262" cy="690562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600" b="1" dirty="0">
                <a:solidFill>
                  <a:schemeClr val="tx1"/>
                </a:solidFill>
              </a:rPr>
              <a:t>Фонд на фондове/ЕИБ</a:t>
            </a:r>
          </a:p>
        </p:txBody>
      </p:sp>
      <p:cxnSp>
        <p:nvCxnSpPr>
          <p:cNvPr id="27" name="Straight Arrow Connector 26"/>
          <p:cNvCxnSpPr>
            <a:stCxn id="12290" idx="2"/>
            <a:endCxn id="14" idx="0"/>
          </p:cNvCxnSpPr>
          <p:nvPr/>
        </p:nvCxnSpPr>
        <p:spPr>
          <a:xfrm>
            <a:off x="4365625" y="2030413"/>
            <a:ext cx="3175" cy="212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6" idx="2"/>
            <a:endCxn id="12297" idx="0"/>
          </p:cNvCxnSpPr>
          <p:nvPr/>
        </p:nvCxnSpPr>
        <p:spPr>
          <a:xfrm>
            <a:off x="2593975" y="5165725"/>
            <a:ext cx="0" cy="250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7" idx="2"/>
            <a:endCxn id="12298" idx="0"/>
          </p:cNvCxnSpPr>
          <p:nvPr/>
        </p:nvCxnSpPr>
        <p:spPr>
          <a:xfrm flipH="1">
            <a:off x="5827713" y="5186363"/>
            <a:ext cx="12700" cy="2524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4" idx="1"/>
            <a:endCxn id="12300" idx="3"/>
          </p:cNvCxnSpPr>
          <p:nvPr/>
        </p:nvCxnSpPr>
        <p:spPr>
          <a:xfrm flipH="1">
            <a:off x="1547813" y="2589213"/>
            <a:ext cx="18986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2292" idx="2"/>
            <a:endCxn id="6" idx="0"/>
          </p:cNvCxnSpPr>
          <p:nvPr/>
        </p:nvCxnSpPr>
        <p:spPr>
          <a:xfrm flipH="1">
            <a:off x="2593975" y="4135438"/>
            <a:ext cx="1795959" cy="373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2292" idx="2"/>
            <a:endCxn id="7" idx="0"/>
          </p:cNvCxnSpPr>
          <p:nvPr/>
        </p:nvCxnSpPr>
        <p:spPr>
          <a:xfrm>
            <a:off x="4389934" y="4135438"/>
            <a:ext cx="1449685" cy="393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4" idx="2"/>
          </p:cNvCxnSpPr>
          <p:nvPr/>
        </p:nvCxnSpPr>
        <p:spPr>
          <a:xfrm flipH="1">
            <a:off x="4367213" y="2933700"/>
            <a:ext cx="3175" cy="5540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2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02"/>
          <p:cNvSpPr txBox="1"/>
          <p:nvPr/>
        </p:nvSpPr>
        <p:spPr>
          <a:xfrm>
            <a:off x="1422400" y="179388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ES"/>
            </a:defPPr>
            <a:lvl1pPr algn="ctr" eaLnBrk="1" hangingPunct="1"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bg-BG" dirty="0" smtClean="0">
                <a:latin typeface="+mj-lt"/>
              </a:rPr>
              <a:t>Структура на финансовите инструменти 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50" name="Rounded Rectangle 4"/>
          <p:cNvSpPr>
            <a:spLocks noChangeArrowheads="1"/>
          </p:cNvSpPr>
          <p:nvPr/>
        </p:nvSpPr>
        <p:spPr bwMode="auto">
          <a:xfrm>
            <a:off x="6954838" y="2236788"/>
            <a:ext cx="2090737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cxnSp>
        <p:nvCxnSpPr>
          <p:cNvPr id="53" name="Straight Arrow Connector 52"/>
          <p:cNvCxnSpPr>
            <a:endCxn id="14" idx="3"/>
          </p:cNvCxnSpPr>
          <p:nvPr/>
        </p:nvCxnSpPr>
        <p:spPr>
          <a:xfrm flipH="1">
            <a:off x="5292725" y="2589213"/>
            <a:ext cx="1662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3" name="Text Box 40"/>
          <p:cNvSpPr txBox="1">
            <a:spLocks noChangeArrowheads="1"/>
          </p:cNvSpPr>
          <p:nvPr/>
        </p:nvSpPr>
        <p:spPr bwMode="auto">
          <a:xfrm>
            <a:off x="5467350" y="2236788"/>
            <a:ext cx="1414463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99415"/>
              </p:ext>
            </p:extLst>
          </p:nvPr>
        </p:nvGraphicFramePr>
        <p:xfrm>
          <a:off x="323850" y="260350"/>
          <a:ext cx="8497888" cy="6515107"/>
        </p:xfrm>
        <a:graphic>
          <a:graphicData uri="http://schemas.openxmlformats.org/drawingml/2006/table">
            <a:tbl>
              <a:tblPr/>
              <a:tblGrid>
                <a:gridCol w="3960813"/>
                <a:gridCol w="4537075"/>
              </a:tblGrid>
              <a:tr h="2804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Силни страни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Слаби страни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901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ФГР за цялата страна</a:t>
                      </a:r>
                      <a:endParaRPr kumimoji="0" lang="bg-BG" altLang="bg-BG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196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По-ниски нива на разходи за управление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Изисква значителен капацитет в 1 организация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Добра оперативност 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Изисква представителства във всички райони на страната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Икономии от мащаб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Изисква осигуряване на голям размер съфинансиране от ФГР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точка за контакт с УО на ОПРР и Фонда на фондове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Ограничава участието на финансовите институции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16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ФГР за София и 1 ФГР за останалите 66 града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95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Специализация на ФГР за София</a:t>
                      </a: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ФГР за 66 града има идентични слабости, както ФГР за цялата страна</a:t>
                      </a: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Диверсификация на риска от лошо управление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Увеличена административна тежест </a:t>
                      </a: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Увеличени разходи за управление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16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Създаване на специализиран ФГР за СЗР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339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По-добро фокусиране на специфичния контекст за изпълнение на операциите за развитие на СЗР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Липса на специфичен опит в сферата на финансови инструменти в </a:t>
                      </a:r>
                      <a:r>
                        <a:rPr kumimoji="0" lang="bg-BG" altLang="bg-BG" sz="11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СЗР</a:t>
                      </a: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Алокиране</a:t>
                      </a:r>
                      <a:r>
                        <a:rPr kumimoji="0" lang="bg-BG" altLang="bg-BG" sz="11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на определен финансов ресурс за фокусирана подкрепа на СЗР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По-висок риск за неинвестиране на средствата, поради слаб интерес от инвеститори в СЗР в сравнение с други райони  </a:t>
                      </a:r>
                      <a:endParaRPr kumimoji="0" lang="bg-BG" altLang="bg-BG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Акцентиране на дейности с приоритетно значение за СЗР, например инвестиции за нови </a:t>
                      </a: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работни места</a:t>
                      </a:r>
                      <a:endParaRPr kumimoji="0" lang="bg-BG" altLang="bg-BG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Очаквани по-ниски нива на </a:t>
                      </a: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ливъридж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52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ФГР по отделни Тематични цели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280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Проследимост</a:t>
                      </a:r>
                      <a:r>
                        <a:rPr kumimoji="0" lang="bg-BG" altLang="bg-BG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на инвестициите по ТЦ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Times New Roman" pitchFamily="18" charset="0"/>
                        </a:rPr>
                        <a:t>Припокриване на териториалния обхват</a:t>
                      </a:r>
                      <a:endParaRPr lang="bg-BG" sz="1800" dirty="0"/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5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Диверсификация на управлението между 3 финансови посредници</a:t>
                      </a: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sz="11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Times New Roman" pitchFamily="18" charset="0"/>
                        </a:rPr>
                        <a:t>Изисква капацитет от всички ФГР  на територията на цялата страна</a:t>
                      </a:r>
                      <a:endParaRPr kumimoji="0" lang="bg-BG" sz="11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16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ФГР за районите на ниво </a:t>
                      </a:r>
                      <a:r>
                        <a:rPr kumimoji="0" lang="en-US" altLang="bg-B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NUTS II</a:t>
                      </a:r>
                      <a:endParaRPr kumimoji="0" lang="bg-BG" altLang="bg-BG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39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Изграждане на експертиза в повече финансови посредници за управление на ФИ със средства на ЕС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Най-големи разходи за управление</a:t>
                      </a:r>
                      <a:r>
                        <a:rPr kumimoji="0" lang="bg-BG" altLang="bg-BG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Най-голяма диверсификация на риска 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Трудно управление и контрол от Фонда на фондове и УО на ОПРР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Най-големи възможности за допълнително съфинансиране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Съсредоточаване </a:t>
                      </a:r>
                      <a:r>
                        <a:rPr kumimoji="0" lang="bg-BG" altLang="bg-BG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на най-голям финансов ресурс във ФГР за ЮЗР и София</a:t>
                      </a:r>
                      <a:endParaRPr kumimoji="0" lang="bg-BG" altLang="bg-BG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06" marR="466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1946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 1 фонд за градско развитие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19464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5381" name="Rounded Rectangle 132"/>
          <p:cNvSpPr>
            <a:spLocks noChangeArrowheads="1"/>
          </p:cNvSpPr>
          <p:nvPr/>
        </p:nvSpPr>
        <p:spPr bwMode="auto">
          <a:xfrm>
            <a:off x="3467100" y="1408113"/>
            <a:ext cx="2081213" cy="544512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sp>
        <p:nvSpPr>
          <p:cNvPr id="15372" name="Rounded Rectangle 168"/>
          <p:cNvSpPr>
            <a:spLocks noChangeArrowheads="1"/>
          </p:cNvSpPr>
          <p:nvPr/>
        </p:nvSpPr>
        <p:spPr bwMode="auto">
          <a:xfrm>
            <a:off x="811213" y="4845050"/>
            <a:ext cx="2057400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sp>
        <p:nvSpPr>
          <p:cNvPr id="15373" name="Rounded Rectangle 168"/>
          <p:cNvSpPr>
            <a:spLocks noChangeArrowheads="1"/>
          </p:cNvSpPr>
          <p:nvPr/>
        </p:nvSpPr>
        <p:spPr bwMode="auto">
          <a:xfrm>
            <a:off x="6183313" y="4845050"/>
            <a:ext cx="2058987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sp>
        <p:nvSpPr>
          <p:cNvPr id="15374" name="Rounded Rectangle 168"/>
          <p:cNvSpPr>
            <a:spLocks noChangeArrowheads="1"/>
          </p:cNvSpPr>
          <p:nvPr/>
        </p:nvSpPr>
        <p:spPr bwMode="auto">
          <a:xfrm>
            <a:off x="3529013" y="4845050"/>
            <a:ext cx="2058987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1793875" y="4183063"/>
            <a:ext cx="2743200" cy="6619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537075" y="4183063"/>
            <a:ext cx="12700" cy="6619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537075" y="4183063"/>
            <a:ext cx="2747963" cy="6619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5381" idx="2"/>
            <a:endCxn id="42" idx="0"/>
          </p:cNvCxnSpPr>
          <p:nvPr/>
        </p:nvCxnSpPr>
        <p:spPr>
          <a:xfrm>
            <a:off x="4508500" y="1952625"/>
            <a:ext cx="6350" cy="388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203200" y="2544763"/>
            <a:ext cx="1439863" cy="544512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657350" y="2678113"/>
            <a:ext cx="1831975" cy="4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4"/>
          <p:cNvSpPr>
            <a:spLocks noChangeArrowheads="1"/>
          </p:cNvSpPr>
          <p:nvPr/>
        </p:nvSpPr>
        <p:spPr bwMode="auto">
          <a:xfrm>
            <a:off x="6954838" y="2236788"/>
            <a:ext cx="2090737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19478" name="Text Box 40"/>
          <p:cNvSpPr txBox="1">
            <a:spLocks noChangeArrowheads="1"/>
          </p:cNvSpPr>
          <p:nvPr/>
        </p:nvSpPr>
        <p:spPr bwMode="auto">
          <a:xfrm>
            <a:off x="5538788" y="2301875"/>
            <a:ext cx="1284287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40" name="Straight Arrow Connector 39"/>
          <p:cNvCxnSpPr>
            <a:stCxn id="38" idx="1"/>
          </p:cNvCxnSpPr>
          <p:nvPr/>
        </p:nvCxnSpPr>
        <p:spPr>
          <a:xfrm flipH="1">
            <a:off x="5538788" y="2560638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44"/>
          <p:cNvSpPr>
            <a:spLocks noChangeArrowheads="1"/>
          </p:cNvSpPr>
          <p:nvPr/>
        </p:nvSpPr>
        <p:spPr bwMode="auto">
          <a:xfrm>
            <a:off x="3165475" y="3638550"/>
            <a:ext cx="3065463" cy="544513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градско развитие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за 67 града</a:t>
            </a:r>
            <a:endParaRPr lang="en-GB" altLang="bg-BG" sz="16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2" name="Rounded Rectangle 134"/>
          <p:cNvSpPr>
            <a:spLocks noChangeArrowheads="1"/>
          </p:cNvSpPr>
          <p:nvPr/>
        </p:nvSpPr>
        <p:spPr bwMode="auto">
          <a:xfrm>
            <a:off x="3489325" y="2341563"/>
            <a:ext cx="2049463" cy="681037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44" name="Straight Arrow Connector 43"/>
          <p:cNvCxnSpPr>
            <a:stCxn id="42" idx="2"/>
          </p:cNvCxnSpPr>
          <p:nvPr/>
        </p:nvCxnSpPr>
        <p:spPr>
          <a:xfrm>
            <a:off x="4514850" y="3022600"/>
            <a:ext cx="4763" cy="61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2048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 1 ФГР за София и 1 регионален ФГР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0488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5381" name="Rounded Rectangle 132"/>
          <p:cNvSpPr>
            <a:spLocks noChangeArrowheads="1"/>
          </p:cNvSpPr>
          <p:nvPr/>
        </p:nvSpPr>
        <p:spPr bwMode="auto">
          <a:xfrm>
            <a:off x="3489325" y="1412875"/>
            <a:ext cx="2049463" cy="54451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sp>
        <p:nvSpPr>
          <p:cNvPr id="15373" name="Rounded Rectangle 168"/>
          <p:cNvSpPr>
            <a:spLocks noChangeArrowheads="1"/>
          </p:cNvSpPr>
          <p:nvPr/>
        </p:nvSpPr>
        <p:spPr bwMode="auto">
          <a:xfrm>
            <a:off x="5570538" y="4849862"/>
            <a:ext cx="1511300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cxnSp>
        <p:nvCxnSpPr>
          <p:cNvPr id="54" name="Straight Arrow Connector 53"/>
          <p:cNvCxnSpPr>
            <a:endCxn id="41" idx="0"/>
          </p:cNvCxnSpPr>
          <p:nvPr/>
        </p:nvCxnSpPr>
        <p:spPr>
          <a:xfrm flipH="1">
            <a:off x="2628900" y="3032125"/>
            <a:ext cx="1871663" cy="606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361113" y="4437112"/>
            <a:ext cx="0" cy="412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2" idx="2"/>
            <a:endCxn id="27" idx="0"/>
          </p:cNvCxnSpPr>
          <p:nvPr/>
        </p:nvCxnSpPr>
        <p:spPr>
          <a:xfrm>
            <a:off x="4514057" y="3022600"/>
            <a:ext cx="1860550" cy="6175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5381" idx="2"/>
            <a:endCxn id="42" idx="0"/>
          </p:cNvCxnSpPr>
          <p:nvPr/>
        </p:nvCxnSpPr>
        <p:spPr>
          <a:xfrm>
            <a:off x="4514057" y="1957388"/>
            <a:ext cx="0" cy="384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217488" y="2409825"/>
            <a:ext cx="1439862" cy="544513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657350" y="2678113"/>
            <a:ext cx="1831975" cy="4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4"/>
          <p:cNvSpPr>
            <a:spLocks noChangeArrowheads="1"/>
          </p:cNvSpPr>
          <p:nvPr/>
        </p:nvSpPr>
        <p:spPr bwMode="auto">
          <a:xfrm>
            <a:off x="6954838" y="2236788"/>
            <a:ext cx="2090737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20500" name="Text Box 40"/>
          <p:cNvSpPr txBox="1">
            <a:spLocks noChangeArrowheads="1"/>
          </p:cNvSpPr>
          <p:nvPr/>
        </p:nvSpPr>
        <p:spPr bwMode="auto">
          <a:xfrm>
            <a:off x="5603875" y="2301875"/>
            <a:ext cx="1284288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40" name="Straight Arrow Connector 39"/>
          <p:cNvCxnSpPr>
            <a:stCxn id="38" idx="1"/>
          </p:cNvCxnSpPr>
          <p:nvPr/>
        </p:nvCxnSpPr>
        <p:spPr>
          <a:xfrm flipH="1">
            <a:off x="5538788" y="2560638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44"/>
          <p:cNvSpPr>
            <a:spLocks noChangeArrowheads="1"/>
          </p:cNvSpPr>
          <p:nvPr/>
        </p:nvSpPr>
        <p:spPr bwMode="auto">
          <a:xfrm>
            <a:off x="1633538" y="3638550"/>
            <a:ext cx="1990725" cy="817563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градско развитие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за София</a:t>
            </a:r>
            <a:endParaRPr lang="en-GB" altLang="bg-BG" sz="16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2" name="Rounded Rectangle 134"/>
          <p:cNvSpPr>
            <a:spLocks noChangeArrowheads="1"/>
          </p:cNvSpPr>
          <p:nvPr/>
        </p:nvSpPr>
        <p:spPr bwMode="auto">
          <a:xfrm>
            <a:off x="3489325" y="2341563"/>
            <a:ext cx="2049463" cy="681037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27" name="Rounded Rectangle 144"/>
          <p:cNvSpPr>
            <a:spLocks noChangeArrowheads="1"/>
          </p:cNvSpPr>
          <p:nvPr/>
        </p:nvSpPr>
        <p:spPr bwMode="auto">
          <a:xfrm>
            <a:off x="5227638" y="3640138"/>
            <a:ext cx="2293937" cy="8159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градско развитие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за 66 града</a:t>
            </a:r>
            <a:endParaRPr lang="en-GB" altLang="bg-BG" sz="16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Rounded Rectangle 168"/>
          <p:cNvSpPr>
            <a:spLocks noChangeArrowheads="1"/>
          </p:cNvSpPr>
          <p:nvPr/>
        </p:nvSpPr>
        <p:spPr bwMode="auto">
          <a:xfrm>
            <a:off x="5434013" y="4921300"/>
            <a:ext cx="1511300" cy="804862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sp>
        <p:nvSpPr>
          <p:cNvPr id="33" name="Rounded Rectangle 168"/>
          <p:cNvSpPr>
            <a:spLocks noChangeArrowheads="1"/>
          </p:cNvSpPr>
          <p:nvPr/>
        </p:nvSpPr>
        <p:spPr bwMode="auto">
          <a:xfrm>
            <a:off x="1765300" y="4867275"/>
            <a:ext cx="1512888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sp>
        <p:nvSpPr>
          <p:cNvPr id="34" name="Rounded Rectangle 168"/>
          <p:cNvSpPr>
            <a:spLocks noChangeArrowheads="1"/>
          </p:cNvSpPr>
          <p:nvPr/>
        </p:nvSpPr>
        <p:spPr bwMode="auto">
          <a:xfrm>
            <a:off x="1643063" y="4959350"/>
            <a:ext cx="1512887" cy="80486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Крайни получатели</a:t>
            </a:r>
            <a:endParaRPr lang="en-GB" altLang="bg-BG" sz="1400" dirty="0" smtClean="0">
              <a:latin typeface="+mj-lt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520950" y="4454525"/>
            <a:ext cx="0" cy="412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2150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със специализиран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ФГР за СЗР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1512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684213" y="2584450"/>
            <a:ext cx="1439862" cy="544513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>
            <a:stCxn id="40" idx="1"/>
          </p:cNvCxnSpPr>
          <p:nvPr/>
        </p:nvCxnSpPr>
        <p:spPr>
          <a:xfrm flipH="1">
            <a:off x="2124075" y="2857500"/>
            <a:ext cx="1392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132"/>
          <p:cNvSpPr>
            <a:spLocks noChangeArrowheads="1"/>
          </p:cNvSpPr>
          <p:nvPr/>
        </p:nvSpPr>
        <p:spPr bwMode="auto">
          <a:xfrm>
            <a:off x="3514775" y="1587500"/>
            <a:ext cx="2065337" cy="54451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sp>
        <p:nvSpPr>
          <p:cNvPr id="40" name="Rounded Rectangle 134"/>
          <p:cNvSpPr>
            <a:spLocks noChangeArrowheads="1"/>
          </p:cNvSpPr>
          <p:nvPr/>
        </p:nvSpPr>
        <p:spPr bwMode="auto">
          <a:xfrm>
            <a:off x="3516313" y="2449513"/>
            <a:ext cx="2065337" cy="815975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endParaRPr lang="bg-BG" altLang="bg-BG" sz="8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565650" y="2132013"/>
            <a:ext cx="6350" cy="317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144"/>
          <p:cNvSpPr>
            <a:spLocks noChangeArrowheads="1"/>
          </p:cNvSpPr>
          <p:nvPr/>
        </p:nvSpPr>
        <p:spPr bwMode="auto">
          <a:xfrm>
            <a:off x="530225" y="4598988"/>
            <a:ext cx="2287588" cy="476250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градско развитие на София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64857" y="3265488"/>
            <a:ext cx="0" cy="595312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57363" y="3867150"/>
            <a:ext cx="554513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757363" y="3860800"/>
            <a:ext cx="0" cy="7381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4556125" y="3860800"/>
            <a:ext cx="0" cy="720725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31" idx="0"/>
          </p:cNvCxnSpPr>
          <p:nvPr/>
        </p:nvCxnSpPr>
        <p:spPr>
          <a:xfrm>
            <a:off x="7289800" y="3860800"/>
            <a:ext cx="6350" cy="720725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144"/>
          <p:cNvSpPr>
            <a:spLocks noChangeArrowheads="1"/>
          </p:cNvSpPr>
          <p:nvPr/>
        </p:nvSpPr>
        <p:spPr bwMode="auto">
          <a:xfrm>
            <a:off x="3516313" y="4581525"/>
            <a:ext cx="2065338" cy="476250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Регионален Фонд за градско развитие 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31" name="Rounded Rectangle 144"/>
          <p:cNvSpPr>
            <a:spLocks noChangeArrowheads="1"/>
          </p:cNvSpPr>
          <p:nvPr/>
        </p:nvSpPr>
        <p:spPr bwMode="auto">
          <a:xfrm>
            <a:off x="6149975" y="4581525"/>
            <a:ext cx="2292350" cy="476250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Северозападния регион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24" name="Rounded Rectangle 4"/>
          <p:cNvSpPr>
            <a:spLocks noChangeArrowheads="1"/>
          </p:cNvSpPr>
          <p:nvPr/>
        </p:nvSpPr>
        <p:spPr bwMode="auto">
          <a:xfrm>
            <a:off x="6997700" y="2481263"/>
            <a:ext cx="2090738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21529" name="Text Box 40"/>
          <p:cNvSpPr txBox="1">
            <a:spLocks noChangeArrowheads="1"/>
          </p:cNvSpPr>
          <p:nvPr/>
        </p:nvSpPr>
        <p:spPr bwMode="auto">
          <a:xfrm>
            <a:off x="5622925" y="2532063"/>
            <a:ext cx="1325563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581650" y="2805113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2253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 фондове за градско развитие по Тематични цели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2536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684213" y="2584450"/>
            <a:ext cx="1439862" cy="544513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>
            <a:stCxn id="40" idx="1"/>
          </p:cNvCxnSpPr>
          <p:nvPr/>
        </p:nvCxnSpPr>
        <p:spPr>
          <a:xfrm flipH="1" flipV="1">
            <a:off x="2124075" y="2857500"/>
            <a:ext cx="1392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132"/>
          <p:cNvSpPr>
            <a:spLocks noChangeArrowheads="1"/>
          </p:cNvSpPr>
          <p:nvPr/>
        </p:nvSpPr>
        <p:spPr bwMode="auto">
          <a:xfrm>
            <a:off x="3516313" y="1587500"/>
            <a:ext cx="2079625" cy="54451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sp>
        <p:nvSpPr>
          <p:cNvPr id="40" name="Rounded Rectangle 134"/>
          <p:cNvSpPr>
            <a:spLocks noChangeArrowheads="1"/>
          </p:cNvSpPr>
          <p:nvPr/>
        </p:nvSpPr>
        <p:spPr bwMode="auto">
          <a:xfrm>
            <a:off x="3516313" y="2449513"/>
            <a:ext cx="2079625" cy="815975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endParaRPr lang="bg-BG" altLang="bg-BG" sz="8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42" name="Straight Arrow Connector 41"/>
          <p:cNvCxnSpPr>
            <a:endCxn id="40" idx="0"/>
          </p:cNvCxnSpPr>
          <p:nvPr/>
        </p:nvCxnSpPr>
        <p:spPr>
          <a:xfrm>
            <a:off x="4556125" y="2132013"/>
            <a:ext cx="0" cy="317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144"/>
          <p:cNvSpPr>
            <a:spLocks noChangeArrowheads="1"/>
          </p:cNvSpPr>
          <p:nvPr/>
        </p:nvSpPr>
        <p:spPr bwMode="auto">
          <a:xfrm>
            <a:off x="700088" y="4581525"/>
            <a:ext cx="2287587" cy="1192213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по ТЦ 4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инвестиции в енергийна ефективност и интегриран градски транспорт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>
            <a:stCxn id="40" idx="2"/>
          </p:cNvCxnSpPr>
          <p:nvPr/>
        </p:nvCxnSpPr>
        <p:spPr>
          <a:xfrm flipH="1">
            <a:off x="4556125" y="3265488"/>
            <a:ext cx="0" cy="595312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57363" y="3867150"/>
            <a:ext cx="554513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757363" y="3860800"/>
            <a:ext cx="0" cy="7381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4556125" y="3860800"/>
            <a:ext cx="0" cy="720725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31" idx="0"/>
          </p:cNvCxnSpPr>
          <p:nvPr/>
        </p:nvCxnSpPr>
        <p:spPr>
          <a:xfrm>
            <a:off x="7296150" y="3860800"/>
            <a:ext cx="6350" cy="7381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144"/>
          <p:cNvSpPr>
            <a:spLocks noChangeArrowheads="1"/>
          </p:cNvSpPr>
          <p:nvPr/>
        </p:nvSpPr>
        <p:spPr bwMode="auto">
          <a:xfrm>
            <a:off x="3390900" y="4581525"/>
            <a:ext cx="2292350" cy="1192213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по ТЦ 6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инвестиции в индустриални зони, градска среда и туризъм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31" name="Rounded Rectangle 144"/>
          <p:cNvSpPr>
            <a:spLocks noChangeArrowheads="1"/>
          </p:cNvSpPr>
          <p:nvPr/>
        </p:nvSpPr>
        <p:spPr bwMode="auto">
          <a:xfrm>
            <a:off x="6156325" y="4598988"/>
            <a:ext cx="2292350" cy="1192212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по ТЦ 9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инвестиции в спортна и културна инфраструктура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24" name="Rounded Rectangle 4"/>
          <p:cNvSpPr>
            <a:spLocks noChangeArrowheads="1"/>
          </p:cNvSpPr>
          <p:nvPr/>
        </p:nvSpPr>
        <p:spPr bwMode="auto">
          <a:xfrm>
            <a:off x="6997700" y="2481263"/>
            <a:ext cx="2090738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22553" name="Text Box 40"/>
          <p:cNvSpPr txBox="1">
            <a:spLocks noChangeArrowheads="1"/>
          </p:cNvSpPr>
          <p:nvPr/>
        </p:nvSpPr>
        <p:spPr bwMode="auto">
          <a:xfrm>
            <a:off x="5622925" y="2532063"/>
            <a:ext cx="1325563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581650" y="2805113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182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1913" y="404813"/>
            <a:ext cx="59769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Финансови инструменти със средства на ЕС</a:t>
            </a:r>
          </a:p>
        </p:txBody>
      </p:sp>
      <p:pic>
        <p:nvPicPr>
          <p:cNvPr id="512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Box 7"/>
          <p:cNvSpPr txBox="1">
            <a:spLocks noChangeArrowheads="1"/>
          </p:cNvSpPr>
          <p:nvPr/>
        </p:nvSpPr>
        <p:spPr bwMode="auto">
          <a:xfrm>
            <a:off x="242888" y="1412875"/>
            <a:ext cx="87217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bg-BG" altLang="bg-BG" sz="2400" b="1" dirty="0" smtClean="0">
                <a:solidFill>
                  <a:srgbClr val="800000"/>
                </a:solidFill>
                <a:latin typeface="+mj-lt"/>
              </a:rPr>
              <a:t>Нова политика на ЕС при използване на финансови инструменти – Регламент </a:t>
            </a:r>
            <a:r>
              <a:rPr lang="en-US" altLang="bg-BG" sz="2400" b="1" dirty="0" smtClean="0">
                <a:solidFill>
                  <a:srgbClr val="800000"/>
                </a:solidFill>
                <a:latin typeface="+mj-lt"/>
              </a:rPr>
              <a:t>(</a:t>
            </a:r>
            <a:r>
              <a:rPr lang="bg-BG" altLang="bg-BG" sz="2400" b="1" dirty="0" smtClean="0">
                <a:solidFill>
                  <a:srgbClr val="800000"/>
                </a:solidFill>
                <a:latin typeface="+mj-lt"/>
              </a:rPr>
              <a:t>ЕС</a:t>
            </a:r>
            <a:r>
              <a:rPr lang="en-US" altLang="bg-BG" sz="2400" b="1" dirty="0" smtClean="0">
                <a:solidFill>
                  <a:srgbClr val="800000"/>
                </a:solidFill>
                <a:latin typeface="+mj-lt"/>
              </a:rPr>
              <a:t>)</a:t>
            </a:r>
            <a:r>
              <a:rPr lang="bg-BG" altLang="bg-BG" sz="2400" b="1" dirty="0" smtClean="0">
                <a:solidFill>
                  <a:srgbClr val="800000"/>
                </a:solidFill>
                <a:latin typeface="+mj-lt"/>
              </a:rPr>
              <a:t> № 1303/2013: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bg-BG" altLang="bg-BG" sz="1600" b="1" dirty="0" smtClean="0"/>
          </a:p>
        </p:txBody>
      </p:sp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684213" y="2420938"/>
            <a:ext cx="8135937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tabLst>
                <a:tab pos="5334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44513" indent="-369888">
              <a:spcBef>
                <a:spcPct val="20000"/>
              </a:spcBef>
              <a:buChar char="–"/>
              <a:tabLst>
                <a:tab pos="5334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334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sz="2000" dirty="0" smtClean="0"/>
              <a:t>Насърчава предоставянето на подкрепа чрез финансови инструменти</a:t>
            </a:r>
            <a:r>
              <a:rPr lang="bg-BG" sz="2000" b="1" dirty="0" smtClean="0"/>
              <a:t>;</a:t>
            </a:r>
            <a:endParaRPr lang="bg-BG" sz="2000" b="1" dirty="0"/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sz="2000" dirty="0" smtClean="0"/>
              <a:t>Общи </a:t>
            </a:r>
            <a:r>
              <a:rPr lang="bg-BG" sz="2000" dirty="0"/>
              <a:t>разпоредби, обхващащи всички пет ЕСИФ</a:t>
            </a:r>
            <a:r>
              <a:rPr lang="bg-BG" sz="2000" b="1" dirty="0"/>
              <a:t>: ЕФРР, ЕСФ, Кохезионния фонд, ЕЗФРСР и </a:t>
            </a:r>
            <a:r>
              <a:rPr lang="bg-BG" sz="2000" b="1" dirty="0" smtClean="0"/>
              <a:t>ЕФМДР;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sz="2000" dirty="0" smtClean="0"/>
              <a:t>Приложение </a:t>
            </a:r>
            <a:r>
              <a:rPr lang="bg-BG" sz="2000" dirty="0"/>
              <a:t>на финансовите </a:t>
            </a:r>
            <a:r>
              <a:rPr lang="bg-BG" sz="2000" dirty="0" smtClean="0"/>
              <a:t>инструменти по </a:t>
            </a:r>
            <a:r>
              <a:rPr lang="bg-BG" sz="2000" b="1" dirty="0" smtClean="0"/>
              <a:t>всички тематични </a:t>
            </a:r>
            <a:r>
              <a:rPr lang="bg-BG" sz="2000" b="1" dirty="0"/>
              <a:t>цели и </a:t>
            </a:r>
            <a:r>
              <a:rPr lang="bg-BG" sz="2000" b="1" dirty="0" smtClean="0"/>
              <a:t>приоритети;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sz="2000" dirty="0" smtClean="0"/>
              <a:t>Разпоредби </a:t>
            </a:r>
            <a:r>
              <a:rPr lang="bg-BG" sz="2000" dirty="0"/>
              <a:t>за обхвата и съдържанието на </a:t>
            </a:r>
            <a:r>
              <a:rPr lang="bg-BG" sz="2000" b="1" dirty="0" smtClean="0"/>
              <a:t>предварителното </a:t>
            </a:r>
            <a:r>
              <a:rPr lang="bg-BG" sz="2000" b="1" dirty="0"/>
              <a:t>проучване за прилагане на финансови </a:t>
            </a:r>
            <a:r>
              <a:rPr lang="bg-BG" sz="2000" b="1" dirty="0" smtClean="0"/>
              <a:t>инструменти.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bg-BG" altLang="bg-BG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 6 ФГР за инвестиции в регионите на ниво </a:t>
            </a:r>
            <a:r>
              <a:rPr lang="en-US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NUTS 2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3560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684213" y="2584450"/>
            <a:ext cx="1439862" cy="544513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>
            <a:stCxn id="40" idx="1"/>
          </p:cNvCxnSpPr>
          <p:nvPr/>
        </p:nvCxnSpPr>
        <p:spPr>
          <a:xfrm flipH="1" flipV="1">
            <a:off x="2124075" y="2857500"/>
            <a:ext cx="1392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132"/>
          <p:cNvSpPr>
            <a:spLocks noChangeArrowheads="1"/>
          </p:cNvSpPr>
          <p:nvPr/>
        </p:nvSpPr>
        <p:spPr bwMode="auto">
          <a:xfrm>
            <a:off x="3516313" y="1587500"/>
            <a:ext cx="2079625" cy="54451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sp>
        <p:nvSpPr>
          <p:cNvPr id="40" name="Rounded Rectangle 134"/>
          <p:cNvSpPr>
            <a:spLocks noChangeArrowheads="1"/>
          </p:cNvSpPr>
          <p:nvPr/>
        </p:nvSpPr>
        <p:spPr bwMode="auto">
          <a:xfrm>
            <a:off x="3516313" y="2449513"/>
            <a:ext cx="2079625" cy="815975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endParaRPr lang="bg-BG" altLang="bg-BG" sz="8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42" name="Straight Arrow Connector 41"/>
          <p:cNvCxnSpPr>
            <a:endCxn id="40" idx="0"/>
          </p:cNvCxnSpPr>
          <p:nvPr/>
        </p:nvCxnSpPr>
        <p:spPr>
          <a:xfrm>
            <a:off x="4556125" y="2132013"/>
            <a:ext cx="0" cy="317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144"/>
          <p:cNvSpPr>
            <a:spLocks noChangeArrowheads="1"/>
          </p:cNvSpPr>
          <p:nvPr/>
        </p:nvSpPr>
        <p:spPr bwMode="auto">
          <a:xfrm>
            <a:off x="7470775" y="4306888"/>
            <a:ext cx="1230313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СЗР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49" name="Rounded Rectangle 144"/>
          <p:cNvSpPr>
            <a:spLocks noChangeArrowheads="1"/>
          </p:cNvSpPr>
          <p:nvPr/>
        </p:nvSpPr>
        <p:spPr bwMode="auto">
          <a:xfrm>
            <a:off x="6084888" y="4313238"/>
            <a:ext cx="1230312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СЦР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50" name="Rounded Rectangle 144"/>
          <p:cNvSpPr>
            <a:spLocks noChangeArrowheads="1"/>
          </p:cNvSpPr>
          <p:nvPr/>
        </p:nvSpPr>
        <p:spPr bwMode="auto">
          <a:xfrm>
            <a:off x="4724400" y="4313238"/>
            <a:ext cx="1230313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СИР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51" name="Rounded Rectangle 144"/>
          <p:cNvSpPr>
            <a:spLocks noChangeArrowheads="1"/>
          </p:cNvSpPr>
          <p:nvPr/>
        </p:nvSpPr>
        <p:spPr bwMode="auto">
          <a:xfrm>
            <a:off x="3382963" y="4306888"/>
            <a:ext cx="1230312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ЮИР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52" name="Rounded Rectangle 144"/>
          <p:cNvSpPr>
            <a:spLocks noChangeArrowheads="1"/>
          </p:cNvSpPr>
          <p:nvPr/>
        </p:nvSpPr>
        <p:spPr bwMode="auto">
          <a:xfrm>
            <a:off x="2051050" y="4313238"/>
            <a:ext cx="1231900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ЮЦР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53" name="Rounded Rectangle 144"/>
          <p:cNvSpPr>
            <a:spLocks noChangeArrowheads="1"/>
          </p:cNvSpPr>
          <p:nvPr/>
        </p:nvSpPr>
        <p:spPr bwMode="auto">
          <a:xfrm>
            <a:off x="700088" y="4313238"/>
            <a:ext cx="1230312" cy="714375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bg-BG" altLang="bg-BG" sz="14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ФГР за ЮЗР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4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и София</a:t>
            </a:r>
            <a:endParaRPr lang="en-GB" altLang="bg-BG" sz="14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>
            <a:stCxn id="40" idx="2"/>
          </p:cNvCxnSpPr>
          <p:nvPr/>
        </p:nvCxnSpPr>
        <p:spPr>
          <a:xfrm flipH="1">
            <a:off x="4556125" y="3265488"/>
            <a:ext cx="0" cy="595312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57300" y="3860800"/>
            <a:ext cx="6699250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52" idx="0"/>
          </p:cNvCxnSpPr>
          <p:nvPr/>
        </p:nvCxnSpPr>
        <p:spPr>
          <a:xfrm>
            <a:off x="2659063" y="3860800"/>
            <a:ext cx="7937" cy="45243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51" idx="0"/>
          </p:cNvCxnSpPr>
          <p:nvPr/>
        </p:nvCxnSpPr>
        <p:spPr>
          <a:xfrm>
            <a:off x="3998913" y="3860800"/>
            <a:ext cx="0" cy="4460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endCxn id="50" idx="0"/>
          </p:cNvCxnSpPr>
          <p:nvPr/>
        </p:nvCxnSpPr>
        <p:spPr>
          <a:xfrm>
            <a:off x="5340350" y="3867150"/>
            <a:ext cx="0" cy="4460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956550" y="3867150"/>
            <a:ext cx="0" cy="4460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1257300" y="3854450"/>
            <a:ext cx="7938" cy="45243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694488" y="3854450"/>
            <a:ext cx="0" cy="4460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4"/>
          <p:cNvSpPr>
            <a:spLocks noChangeArrowheads="1"/>
          </p:cNvSpPr>
          <p:nvPr/>
        </p:nvSpPr>
        <p:spPr bwMode="auto">
          <a:xfrm>
            <a:off x="6997700" y="2481263"/>
            <a:ext cx="2090738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23583" name="Text Box 40"/>
          <p:cNvSpPr txBox="1">
            <a:spLocks noChangeArrowheads="1"/>
          </p:cNvSpPr>
          <p:nvPr/>
        </p:nvSpPr>
        <p:spPr bwMode="auto">
          <a:xfrm>
            <a:off x="5622925" y="2584450"/>
            <a:ext cx="1325563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581650" y="2805113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Sylfaen" pitchFamily="18" charset="0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Sylfaen" pitchFamily="18" charset="0"/>
            </a:endParaRPr>
          </a:p>
        </p:txBody>
      </p:sp>
      <p:pic>
        <p:nvPicPr>
          <p:cNvPr id="2458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 txBox="1">
            <a:spLocks/>
          </p:cNvSpPr>
          <p:nvPr/>
        </p:nvSpPr>
        <p:spPr bwMode="auto">
          <a:xfrm>
            <a:off x="1257300" y="187325"/>
            <a:ext cx="62134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Вариант с отделен фонд за инвестиции в туризма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4584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bg-BG" altLang="bg-BG" sz="1800"/>
          </a:p>
        </p:txBody>
      </p:sp>
      <p:sp>
        <p:nvSpPr>
          <p:cNvPr id="15381" name="Rounded Rectangle 132"/>
          <p:cNvSpPr>
            <a:spLocks noChangeArrowheads="1"/>
          </p:cNvSpPr>
          <p:nvPr/>
        </p:nvSpPr>
        <p:spPr bwMode="auto">
          <a:xfrm>
            <a:off x="3489325" y="1412875"/>
            <a:ext cx="2049463" cy="54451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385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УО НА ОПРР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2014-2020</a:t>
            </a:r>
          </a:p>
        </p:txBody>
      </p:sp>
      <p:cxnSp>
        <p:nvCxnSpPr>
          <p:cNvPr id="54" name="Straight Arrow Connector 53"/>
          <p:cNvCxnSpPr>
            <a:stCxn id="42" idx="2"/>
            <a:endCxn id="41" idx="0"/>
          </p:cNvCxnSpPr>
          <p:nvPr/>
        </p:nvCxnSpPr>
        <p:spPr>
          <a:xfrm flipH="1">
            <a:off x="2754313" y="3022600"/>
            <a:ext cx="1760537" cy="403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2" idx="2"/>
            <a:endCxn id="27" idx="0"/>
          </p:cNvCxnSpPr>
          <p:nvPr/>
        </p:nvCxnSpPr>
        <p:spPr>
          <a:xfrm>
            <a:off x="4514850" y="3022600"/>
            <a:ext cx="1924050" cy="411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5381" idx="2"/>
            <a:endCxn id="42" idx="0"/>
          </p:cNvCxnSpPr>
          <p:nvPr/>
        </p:nvCxnSpPr>
        <p:spPr>
          <a:xfrm>
            <a:off x="4514057" y="1957388"/>
            <a:ext cx="0" cy="384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ounded Rectangle 12"/>
          <p:cNvSpPr>
            <a:spLocks noChangeArrowheads="1"/>
          </p:cNvSpPr>
          <p:nvPr/>
        </p:nvSpPr>
        <p:spPr bwMode="auto">
          <a:xfrm>
            <a:off x="215900" y="2409825"/>
            <a:ext cx="1439863" cy="544513"/>
          </a:xfrm>
          <a:prstGeom prst="roundRect">
            <a:avLst>
              <a:gd name="adj" fmla="val 16667"/>
            </a:avLst>
          </a:prstGeom>
          <a:solidFill>
            <a:srgbClr val="D6E3BC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Гаранционен фонд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657350" y="2678113"/>
            <a:ext cx="1831975" cy="4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4"/>
          <p:cNvSpPr>
            <a:spLocks noChangeArrowheads="1"/>
          </p:cNvSpPr>
          <p:nvPr/>
        </p:nvSpPr>
        <p:spPr bwMode="auto">
          <a:xfrm>
            <a:off x="6954838" y="2236788"/>
            <a:ext cx="2090737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Министерство на финансите</a:t>
            </a:r>
          </a:p>
        </p:txBody>
      </p:sp>
      <p:sp>
        <p:nvSpPr>
          <p:cNvPr id="24594" name="Text Box 40"/>
          <p:cNvSpPr txBox="1">
            <a:spLocks noChangeArrowheads="1"/>
          </p:cNvSpPr>
          <p:nvPr/>
        </p:nvSpPr>
        <p:spPr bwMode="auto">
          <a:xfrm>
            <a:off x="5622925" y="2311400"/>
            <a:ext cx="1247775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8000" tIns="10800" rIns="18000" bIns="10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bg-BG" sz="1400" b="1">
                <a:solidFill>
                  <a:srgbClr val="082D4C"/>
                </a:solidFill>
              </a:rPr>
              <a:t>Координация</a:t>
            </a:r>
          </a:p>
        </p:txBody>
      </p:sp>
      <p:cxnSp>
        <p:nvCxnSpPr>
          <p:cNvPr id="40" name="Straight Arrow Connector 39"/>
          <p:cNvCxnSpPr>
            <a:stCxn id="38" idx="1"/>
          </p:cNvCxnSpPr>
          <p:nvPr/>
        </p:nvCxnSpPr>
        <p:spPr>
          <a:xfrm flipH="1">
            <a:off x="5538788" y="2560638"/>
            <a:ext cx="1416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44"/>
          <p:cNvSpPr>
            <a:spLocks noChangeArrowheads="1"/>
          </p:cNvSpPr>
          <p:nvPr/>
        </p:nvSpPr>
        <p:spPr bwMode="auto">
          <a:xfrm>
            <a:off x="1757363" y="3425825"/>
            <a:ext cx="1992312" cy="817563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за </a:t>
            </a:r>
            <a:r>
              <a:rPr lang="bg-BG" altLang="bg-BG" sz="1600" b="1" dirty="0" smtClean="0">
                <a:solidFill>
                  <a:srgbClr val="000000"/>
                </a:solidFill>
                <a:cs typeface="Times New Roman" pitchFamily="18" charset="0"/>
              </a:rPr>
              <a:t>инвестиции </a:t>
            </a:r>
            <a:r>
              <a:rPr lang="bg-BG" altLang="bg-BG" sz="1600" b="1" dirty="0">
                <a:solidFill>
                  <a:srgbClr val="000000"/>
                </a:solidFill>
                <a:cs typeface="Times New Roman" pitchFamily="18" charset="0"/>
              </a:rPr>
              <a:t>в туризма</a:t>
            </a:r>
            <a:endParaRPr lang="en-GB" altLang="bg-BG" sz="14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2" name="Rounded Rectangle 134"/>
          <p:cNvSpPr>
            <a:spLocks noChangeArrowheads="1"/>
          </p:cNvSpPr>
          <p:nvPr/>
        </p:nvSpPr>
        <p:spPr bwMode="auto">
          <a:xfrm>
            <a:off x="3489325" y="2341563"/>
            <a:ext cx="2049463" cy="681037"/>
          </a:xfrm>
          <a:prstGeom prst="roundRect">
            <a:avLst>
              <a:gd name="adj" fmla="val 16667"/>
            </a:avLst>
          </a:prstGeom>
          <a:solidFill>
            <a:srgbClr val="DAEDD3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 на фондове/ЕИБ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bg-BG" sz="800" b="1" dirty="0" smtClean="0">
              <a:solidFill>
                <a:srgbClr val="00000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27" name="Rounded Rectangle 144"/>
          <p:cNvSpPr>
            <a:spLocks noChangeArrowheads="1"/>
          </p:cNvSpPr>
          <p:nvPr/>
        </p:nvSpPr>
        <p:spPr bwMode="auto">
          <a:xfrm>
            <a:off x="5292725" y="3433763"/>
            <a:ext cx="2293938" cy="817562"/>
          </a:xfrm>
          <a:prstGeom prst="roundRect">
            <a:avLst>
              <a:gd name="adj" fmla="val 16667"/>
            </a:avLst>
          </a:prstGeom>
          <a:solidFill>
            <a:srgbClr val="FFE18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Фонд/Фондове за градско развитие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-BG" altLang="bg-BG" sz="1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 </a:t>
            </a:r>
            <a:endParaRPr lang="en-GB" altLang="bg-BG" sz="1600" b="1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34975" y="4581525"/>
            <a:ext cx="8207375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solidFill>
                  <a:srgbClr val="002060"/>
                </a:solidFill>
                <a:latin typeface="+mj-lt"/>
              </a:rPr>
              <a:t>Възможност за комбиниране на финансови инструменти с безвъзмездна финансова помощ</a:t>
            </a:r>
            <a:r>
              <a:rPr lang="bg-BG" sz="2000" dirty="0">
                <a:solidFill>
                  <a:srgbClr val="002060"/>
                </a:solidFill>
              </a:rPr>
              <a:t>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solidFill>
                  <a:srgbClr val="002060"/>
                </a:solidFill>
              </a:rPr>
              <a:t>БФП до ниво необходимо да компенсира недостатъчната  финансова жизнеспособност на проекта.  </a:t>
            </a:r>
            <a:endParaRPr lang="bg-BG" sz="20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9700" y="211138"/>
            <a:ext cx="58324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s-ES"/>
            </a:defPPr>
            <a:lvl1pPr algn="ctr" eaLnBrk="1" hangingPunct="1">
              <a:buFontTx/>
              <a:buNone/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>
              <a:defRPr/>
            </a:pPr>
            <a:r>
              <a:rPr lang="bg-BG" dirty="0" smtClean="0">
                <a:latin typeface="+mn-lt"/>
              </a:rPr>
              <a:t>Процедура за подбор на финансовите посредници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684213" y="1700213"/>
          <a:ext cx="8064251" cy="2808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684213" y="1700213"/>
            <a:ext cx="43926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bg-BG" altLang="bg-BG" sz="2800" b="1" dirty="0" smtClean="0">
                <a:solidFill>
                  <a:srgbClr val="800000"/>
                </a:solidFill>
                <a:latin typeface="+mn-lt"/>
              </a:rPr>
              <a:t>Фонд на фондове:</a:t>
            </a:r>
          </a:p>
        </p:txBody>
      </p:sp>
      <p:sp>
        <p:nvSpPr>
          <p:cNvPr id="7" name="Rectangle 6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8" name="Rectangle 7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975" y="4581525"/>
            <a:ext cx="8637588" cy="140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dirty="0">
                <a:solidFill>
                  <a:srgbClr val="002060"/>
                </a:solidFill>
                <a:latin typeface="+mj-lt"/>
              </a:rPr>
              <a:t>Подготовка на финансово споразумение с ЕИБ – февруари-април 2015 г.;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dirty="0">
                <a:solidFill>
                  <a:srgbClr val="002060"/>
                </a:solidFill>
                <a:latin typeface="+mj-lt"/>
              </a:rPr>
              <a:t>Сключване и ратифициране на споразумението с ЕИБ – май-юни 2015 г.;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dirty="0">
                <a:solidFill>
                  <a:srgbClr val="002060"/>
                </a:solidFill>
                <a:latin typeface="+mj-lt"/>
              </a:rPr>
              <a:t>Избор на финансови инструменти – юли-октомври 2015 г.;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dirty="0">
                <a:solidFill>
                  <a:srgbClr val="002060"/>
                </a:solidFill>
                <a:latin typeface="+mj-lt"/>
              </a:rPr>
              <a:t>Работещи финансови инструменти – октомври-ноември 2015 г.</a:t>
            </a:r>
            <a:endParaRPr lang="bg-BG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611188" y="4030663"/>
            <a:ext cx="43926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bg-BG" altLang="bg-BG" sz="2400" b="1" u="sng" dirty="0" smtClean="0">
                <a:solidFill>
                  <a:srgbClr val="800000"/>
                </a:solidFill>
                <a:latin typeface="+mn-lt"/>
              </a:rPr>
              <a:t>Индикативен график: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9700" y="211138"/>
            <a:ext cx="58324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s-ES"/>
            </a:defPPr>
            <a:lvl1pPr algn="ctr" eaLnBrk="1" hangingPunct="1">
              <a:buFontTx/>
              <a:buNone/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>
              <a:defRPr/>
            </a:pPr>
            <a:r>
              <a:rPr lang="bg-BG" dirty="0" smtClean="0">
                <a:latin typeface="+mj-lt"/>
              </a:rPr>
              <a:t>Избор на проекти за подкрепа с финансови инструменти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699078" y="2348880"/>
          <a:ext cx="7921029" cy="3055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698500" y="1558925"/>
            <a:ext cx="6192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bg-BG" altLang="bg-BG" sz="2800" b="1" dirty="0" smtClean="0">
                <a:solidFill>
                  <a:srgbClr val="800000"/>
                </a:solidFill>
                <a:latin typeface="+mj-lt"/>
              </a:rPr>
              <a:t>Финансов инструмент/ФГР:</a:t>
            </a:r>
          </a:p>
        </p:txBody>
      </p:sp>
      <p:sp>
        <p:nvSpPr>
          <p:cNvPr id="7" name="Rectangle 6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9" name="Rectangle 8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9700" y="211138"/>
            <a:ext cx="58324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s-ES"/>
            </a:defPPr>
            <a:lvl1pPr algn="ctr" eaLnBrk="1" hangingPunct="1">
              <a:buFontTx/>
              <a:buNone/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>
              <a:defRPr/>
            </a:pPr>
            <a:r>
              <a:rPr lang="bg-BG" dirty="0" smtClean="0">
                <a:latin typeface="+mj-lt"/>
              </a:rPr>
              <a:t>Финансиране от ОПРР и </a:t>
            </a:r>
            <a:r>
              <a:rPr lang="bg-BG" smtClean="0">
                <a:latin typeface="+mj-lt"/>
              </a:rPr>
              <a:t>такса управление</a:t>
            </a:r>
            <a:endParaRPr lang="bg-BG" dirty="0" smtClean="0">
              <a:latin typeface="+mj-lt"/>
            </a:endParaRPr>
          </a:p>
        </p:txBody>
      </p:sp>
      <p:pic>
        <p:nvPicPr>
          <p:cNvPr id="2765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" name="Rectangle 5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07975" y="1427163"/>
            <a:ext cx="6191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bg-BG" altLang="bg-BG" sz="2800" b="1" dirty="0" smtClean="0">
                <a:solidFill>
                  <a:srgbClr val="800000"/>
                </a:solidFill>
                <a:latin typeface="+mj-lt"/>
              </a:rPr>
              <a:t>Финансиране от ОПРР </a:t>
            </a:r>
          </a:p>
        </p:txBody>
      </p:sp>
      <p:sp>
        <p:nvSpPr>
          <p:cNvPr id="8" name="Rectangle 7"/>
          <p:cNvSpPr/>
          <p:nvPr/>
        </p:nvSpPr>
        <p:spPr>
          <a:xfrm>
            <a:off x="455613" y="1949450"/>
            <a:ext cx="8207375" cy="2000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latin typeface="+mj-lt"/>
              </a:rPr>
              <a:t>25 % от общия принос от програмата, за който са поети задължения за финансовия инструмент;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latin typeface="+mj-lt"/>
              </a:rPr>
              <a:t>Второ междинно плащане от до 25 % – при инвестиране на 60 % от предходното плащане;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latin typeface="+mj-lt"/>
              </a:rPr>
              <a:t>Трето и четвърто междинни плащания – при инвестиране на 85 % от предходното </a:t>
            </a:r>
            <a:r>
              <a:rPr lang="bg-BG" sz="2000" dirty="0" smtClean="0">
                <a:latin typeface="+mj-lt"/>
              </a:rPr>
              <a:t>плащане.</a:t>
            </a:r>
            <a:endParaRPr lang="bg-BG" sz="2000" dirty="0">
              <a:latin typeface="+mj-lt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288925" y="4059238"/>
            <a:ext cx="8072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bg-BG" altLang="bg-BG" sz="2800" b="1" dirty="0" smtClean="0">
                <a:solidFill>
                  <a:srgbClr val="800000"/>
                </a:solidFill>
                <a:latin typeface="+mj-lt"/>
              </a:rPr>
              <a:t>Такса управление при ФИ за кредити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4975" y="4581525"/>
            <a:ext cx="8207375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>
                <a:latin typeface="+mj-lt"/>
              </a:rPr>
              <a:t>Базово възнаграждение - </a:t>
            </a:r>
            <a:r>
              <a:rPr lang="bg-BG" sz="2000" dirty="0"/>
              <a:t>0,5 % годишно от средствата от програмата, платени за финансовия инструмент;</a:t>
            </a:r>
          </a:p>
          <a:p>
            <a:pPr marL="544513" lvl="1" indent="-369888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Wingdings" pitchFamily="2" charset="2"/>
              <a:buChar char="q"/>
              <a:tabLst>
                <a:tab pos="533400" algn="l"/>
              </a:tabLst>
              <a:defRPr/>
            </a:pPr>
            <a:r>
              <a:rPr lang="bg-BG" sz="2000" dirty="0"/>
              <a:t>Възнаграждение въз основа на изпълнението </a:t>
            </a:r>
            <a:r>
              <a:rPr lang="bg-BG" sz="2000" dirty="0">
                <a:latin typeface="+mj-lt"/>
              </a:rPr>
              <a:t>– </a:t>
            </a:r>
            <a:r>
              <a:rPr lang="bg-BG" sz="2000" dirty="0"/>
              <a:t>по 1 % годишно от средствата, инвестирани под формата на заеми.</a:t>
            </a:r>
            <a:endParaRPr lang="bg-BG" sz="20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9700" y="211138"/>
            <a:ext cx="61864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s-ES"/>
            </a:defPPr>
            <a:lvl1pPr algn="ctr" eaLnBrk="1" hangingPunct="1">
              <a:buFontTx/>
              <a:buNone/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>
              <a:defRPr/>
            </a:pPr>
            <a:r>
              <a:rPr lang="bg-BG" dirty="0" smtClean="0">
                <a:latin typeface="+mj-lt"/>
              </a:rPr>
              <a:t>   Ключови фактори за успех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395537" y="1628800"/>
          <a:ext cx="856907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Rectangle 5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9700" y="211138"/>
            <a:ext cx="61864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s-ES"/>
            </a:defPPr>
            <a:lvl1pPr algn="ctr" eaLnBrk="1" hangingPunct="1">
              <a:buFontTx/>
              <a:buNone/>
              <a:defRPr sz="26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lfae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>
              <a:defRPr/>
            </a:pPr>
            <a:r>
              <a:rPr lang="bg-BG" dirty="0" smtClean="0">
                <a:latin typeface="+mj-lt"/>
              </a:rPr>
              <a:t>   Въпроси за дискусия</a:t>
            </a:r>
          </a:p>
        </p:txBody>
      </p:sp>
      <p:pic>
        <p:nvPicPr>
          <p:cNvPr id="2969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6" name="Rectangle 5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98425" y="1412875"/>
            <a:ext cx="8940800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Коя организация да бъде Фонд на фондове: ЕИБ или институция на национално ниво?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Колко Фонда за градско развитие да се структурират?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Инвестициите в туризъм – в специализиран фонд или заедно с градско развитие?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Има ли потенциал за финансови инструменти в здравна инфраструктура?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По-високо ниво на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ливъридж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или по-ниски лихви по консолидирания заем?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Има ли потенциал за инвестиции в дялово участие?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ЕЕ в жилищния сектор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– гаранционен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фонд, осигуряващ участие на много търговски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банки, </a:t>
            </a:r>
            <a:r>
              <a:rPr lang="bg-BG" altLang="bg-BG" sz="2200" b="1" dirty="0" smtClean="0">
                <a:solidFill>
                  <a:srgbClr val="800000"/>
                </a:solidFill>
                <a:latin typeface="+mj-lt"/>
              </a:rPr>
              <a:t>или и чрез ФЕЕВИ?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  <a:defRPr/>
            </a:pPr>
            <a:endParaRPr lang="bg-BG" altLang="bg-BG" sz="2200" b="1" dirty="0" smtClean="0">
              <a:solidFill>
                <a:srgbClr val="8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1844675"/>
            <a:ext cx="7848872" cy="378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200" b="1" kern="0" dirty="0">
                <a:solidFill>
                  <a:srgbClr val="000000"/>
                </a:solidFill>
                <a:latin typeface="+mj-lt"/>
              </a:rPr>
              <a:t>МИНИСТЕРСТВО НА РЕГИОНАЛНОТО РАЗВИТИЕ И </a:t>
            </a:r>
            <a:endParaRPr lang="en-US" altLang="bg-BG" sz="2200" b="1" kern="0" dirty="0">
              <a:solidFill>
                <a:srgbClr val="000000"/>
              </a:solidFill>
              <a:latin typeface="+mj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200" b="1" kern="0" dirty="0">
                <a:solidFill>
                  <a:srgbClr val="000000"/>
                </a:solidFill>
                <a:latin typeface="+mj-lt"/>
              </a:rPr>
              <a:t>БЛАГОУСТРОЙСТВОТО</a:t>
            </a: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>
              <a:solidFill>
                <a:srgbClr val="000000"/>
              </a:solidFill>
              <a:latin typeface="+mj-lt"/>
            </a:endParaRP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>
              <a:solidFill>
                <a:srgbClr val="C00000"/>
              </a:solidFill>
              <a:latin typeface="+mj-lt"/>
            </a:endParaRP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 smtClean="0">
              <a:solidFill>
                <a:srgbClr val="C00000"/>
              </a:solidFill>
              <a:latin typeface="+mj-lt"/>
            </a:endParaRP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 smtClean="0">
              <a:solidFill>
                <a:srgbClr val="C00000"/>
              </a:solidFill>
              <a:latin typeface="+mj-lt"/>
            </a:endParaRP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>
              <a:solidFill>
                <a:srgbClr val="C00000"/>
              </a:solidFill>
              <a:latin typeface="+mj-lt"/>
            </a:endParaRP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200" b="1" kern="0" dirty="0">
                <a:solidFill>
                  <a:srgbClr val="C00000"/>
                </a:solidFill>
                <a:latin typeface="+mj-lt"/>
              </a:rPr>
              <a:t>БЛАГОДАРЯ</a:t>
            </a:r>
            <a:r>
              <a:rPr lang="en-US" altLang="bg-BG" sz="2200" b="1" kern="0" dirty="0">
                <a:solidFill>
                  <a:srgbClr val="C00000"/>
                </a:solidFill>
                <a:latin typeface="+mj-lt"/>
              </a:rPr>
              <a:t> </a:t>
            </a:r>
            <a:r>
              <a:rPr lang="bg-BG" altLang="bg-BG" sz="2200" b="1" kern="0" dirty="0">
                <a:solidFill>
                  <a:srgbClr val="C00000"/>
                </a:solidFill>
                <a:latin typeface="+mj-lt"/>
              </a:rPr>
              <a:t>ЗА ВНИМАНИЕТО!</a:t>
            </a:r>
          </a:p>
          <a:p>
            <a:pPr algn="ctr" eaLnBrk="1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200" b="1" kern="0" dirty="0">
              <a:solidFill>
                <a:srgbClr val="C00000"/>
              </a:solidFill>
              <a:latin typeface="+mj-lt"/>
            </a:endParaRP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bg-BG" sz="2200" b="1" kern="0" dirty="0">
              <a:solidFill>
                <a:srgbClr val="000099"/>
              </a:solidFill>
              <a:latin typeface="+mj-lt"/>
            </a:endParaRP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bg-BG" sz="2200" b="1" kern="0" dirty="0">
              <a:solidFill>
                <a:srgbClr val="000099"/>
              </a:solidFill>
              <a:latin typeface="+mj-lt"/>
            </a:endParaRP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200" b="1" kern="0" dirty="0">
                <a:solidFill>
                  <a:srgbClr val="000099"/>
                </a:solidFill>
                <a:latin typeface="+mj-lt"/>
              </a:rPr>
              <a:t>    Деница Николова	</a:t>
            </a:r>
            <a:endParaRPr lang="ru-RU" altLang="bg-BG" sz="2200" b="1" kern="0" dirty="0">
              <a:solidFill>
                <a:srgbClr val="000099"/>
              </a:solidFill>
              <a:latin typeface="+mj-lt"/>
            </a:endParaRP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200" b="1" kern="0" dirty="0">
                <a:solidFill>
                  <a:srgbClr val="000099"/>
                </a:solidFill>
                <a:latin typeface="+mj-lt"/>
              </a:rPr>
              <a:t>Заместник-</a:t>
            </a:r>
            <a:r>
              <a:rPr lang="bg-BG" altLang="bg-BG" sz="2200" b="1" kern="0" dirty="0">
                <a:solidFill>
                  <a:srgbClr val="000099"/>
                </a:solidFill>
                <a:latin typeface="+mj-lt"/>
              </a:rPr>
              <a:t>министър на регионалното развитие и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200" b="1" kern="0" dirty="0">
                <a:solidFill>
                  <a:srgbClr val="000099"/>
                </a:solidFill>
                <a:latin typeface="+mj-lt"/>
              </a:rPr>
              <a:t>благоустройството</a:t>
            </a:r>
          </a:p>
        </p:txBody>
      </p:sp>
      <p:pic>
        <p:nvPicPr>
          <p:cNvPr id="3072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182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1913" y="404813"/>
            <a:ext cx="59769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Финансови инструменти със средства на ЕС</a:t>
            </a:r>
          </a:p>
        </p:txBody>
      </p:sp>
      <p:pic>
        <p:nvPicPr>
          <p:cNvPr id="61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Box 7"/>
          <p:cNvSpPr txBox="1">
            <a:spLocks noChangeArrowheads="1"/>
          </p:cNvSpPr>
          <p:nvPr/>
        </p:nvSpPr>
        <p:spPr bwMode="auto">
          <a:xfrm>
            <a:off x="242888" y="1412875"/>
            <a:ext cx="87217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bg-BG" altLang="bg-BG" sz="2400" b="1" dirty="0" smtClean="0">
                <a:solidFill>
                  <a:srgbClr val="800000"/>
                </a:solidFill>
                <a:latin typeface="+mj-lt"/>
              </a:rPr>
              <a:t>Предимства на финансовите инструменти пред безвъзмездната финансова помощ: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bg-BG" altLang="bg-BG" sz="1600" b="1" dirty="0" smtClean="0"/>
          </a:p>
        </p:txBody>
      </p:sp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539750" y="2382838"/>
            <a:ext cx="8135938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tabLst>
                <a:tab pos="5334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44513" indent="-369888">
              <a:spcBef>
                <a:spcPct val="20000"/>
              </a:spcBef>
              <a:buChar char="–"/>
              <a:tabLst>
                <a:tab pos="5334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334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dirty="0" smtClean="0">
                <a:latin typeface="+mj-lt"/>
              </a:rPr>
              <a:t>Съдействат за реализиране на </a:t>
            </a:r>
            <a:r>
              <a:rPr lang="bg-BG" altLang="bg-BG" sz="2000" b="1" dirty="0" smtClean="0">
                <a:latin typeface="+mj-lt"/>
              </a:rPr>
              <a:t>финансово устойчиви </a:t>
            </a:r>
            <a:r>
              <a:rPr lang="bg-BG" altLang="bg-BG" sz="2000" dirty="0" smtClean="0">
                <a:latin typeface="+mj-lt"/>
              </a:rPr>
              <a:t>и целесъобразни проекти и инвестиции;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dirty="0" smtClean="0">
                <a:latin typeface="+mj-lt"/>
              </a:rPr>
              <a:t>Привличат </a:t>
            </a:r>
            <a:r>
              <a:rPr lang="bg-BG" altLang="bg-BG" sz="2000" b="1" dirty="0" smtClean="0">
                <a:latin typeface="+mj-lt"/>
              </a:rPr>
              <a:t>частни инвестиции </a:t>
            </a:r>
            <a:r>
              <a:rPr lang="bg-BG" altLang="bg-BG" sz="2000" dirty="0" smtClean="0">
                <a:latin typeface="+mj-lt"/>
              </a:rPr>
              <a:t>и осигуряват </a:t>
            </a:r>
            <a:r>
              <a:rPr lang="bg-BG" altLang="bg-BG" sz="2000" b="1" dirty="0" smtClean="0">
                <a:latin typeface="+mj-lt"/>
              </a:rPr>
              <a:t>заетост</a:t>
            </a:r>
            <a:r>
              <a:rPr lang="bg-BG" altLang="bg-BG" sz="2000" dirty="0" smtClean="0">
                <a:latin typeface="+mj-lt"/>
              </a:rPr>
              <a:t>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dirty="0" smtClean="0">
                <a:latin typeface="+mj-lt"/>
              </a:rPr>
              <a:t>Подпомагат </a:t>
            </a:r>
            <a:r>
              <a:rPr lang="bg-BG" altLang="bg-BG" sz="2000" b="1" dirty="0" smtClean="0">
                <a:latin typeface="+mj-lt"/>
              </a:rPr>
              <a:t>публично-частното партньорство</a:t>
            </a:r>
            <a:r>
              <a:rPr lang="bg-BG" altLang="bg-BG" sz="2000" dirty="0" smtClean="0">
                <a:latin typeface="+mj-lt"/>
              </a:rPr>
              <a:t>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dirty="0" smtClean="0">
                <a:latin typeface="+mj-lt"/>
              </a:rPr>
              <a:t>Осигуряват възможност за дългосрочни инвестиционни кредити;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dirty="0" smtClean="0">
                <a:latin typeface="+mj-lt"/>
              </a:rPr>
              <a:t>Стимулират </a:t>
            </a:r>
            <a:r>
              <a:rPr lang="bg-BG" altLang="bg-BG" sz="2000" b="1" dirty="0" smtClean="0">
                <a:latin typeface="+mj-lt"/>
              </a:rPr>
              <a:t>кредитните институции за участие </a:t>
            </a:r>
            <a:r>
              <a:rPr lang="bg-BG" altLang="bg-BG" sz="2000" dirty="0" smtClean="0">
                <a:latin typeface="+mj-lt"/>
              </a:rPr>
              <a:t>в публичните политики;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2000" b="1" dirty="0" smtClean="0">
                <a:latin typeface="+mj-lt"/>
              </a:rPr>
              <a:t>Всички икономически субекти </a:t>
            </a:r>
            <a:r>
              <a:rPr lang="bg-BG" altLang="bg-BG" sz="2000" dirty="0" smtClean="0">
                <a:latin typeface="+mj-lt"/>
              </a:rPr>
              <a:t>участват в развитието на градовете и получават подкрепа със средства от EС</a:t>
            </a:r>
            <a:r>
              <a:rPr lang="bg-BG" altLang="bg-BG" sz="2000" dirty="0">
                <a:latin typeface="+mj-lt"/>
              </a:rPr>
              <a:t>.</a:t>
            </a:r>
            <a:endParaRPr lang="bg-BG" altLang="bg-BG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9"/>
          <p:cNvGrpSpPr>
            <a:grpSpLocks/>
          </p:cNvGrpSpPr>
          <p:nvPr/>
        </p:nvGrpSpPr>
        <p:grpSpPr bwMode="auto">
          <a:xfrm>
            <a:off x="539750" y="1657350"/>
            <a:ext cx="8101013" cy="4103688"/>
            <a:chOff x="700" y="1379"/>
            <a:chExt cx="4789" cy="2365"/>
          </a:xfrm>
        </p:grpSpPr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2314" y="1379"/>
              <a:ext cx="1095" cy="3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400" b="1">
                  <a:solidFill>
                    <a:schemeClr val="bg1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dirty="0" smtClean="0">
                  <a:solidFill>
                    <a:srgbClr val="002060"/>
                  </a:solidFill>
                </a:rPr>
                <a:t>Управляващ орган на ОПРР 2007-2013</a:t>
              </a:r>
            </a:p>
            <a:p>
              <a:pPr>
                <a:defRPr/>
              </a:pPr>
              <a:endParaRPr lang="bg-BG" dirty="0" smtClean="0">
                <a:solidFill>
                  <a:prstClr val="white"/>
                </a:solidFill>
              </a:endParaRPr>
            </a:p>
          </p:txBody>
        </p: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212" y="2008"/>
              <a:ext cx="1299" cy="4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endParaRPr lang="en-US" sz="1200" dirty="0" smtClean="0">
                <a:solidFill>
                  <a:prstClr val="white"/>
                </a:solidFill>
              </a:endParaRPr>
            </a:p>
            <a:p>
              <a:pPr>
                <a:defRPr/>
              </a:pPr>
              <a:r>
                <a:rPr lang="bg-BG" sz="1400" dirty="0" smtClean="0">
                  <a:solidFill>
                    <a:srgbClr val="002060"/>
                  </a:solidFill>
                </a:rPr>
                <a:t>Холдингов фонд по </a:t>
              </a:r>
              <a:r>
                <a:rPr lang="en-US" sz="1400" dirty="0" smtClean="0">
                  <a:solidFill>
                    <a:srgbClr val="002060"/>
                  </a:solidFill>
                </a:rPr>
                <a:t>JESSICA </a:t>
              </a:r>
              <a:r>
                <a:rPr lang="bg-BG" sz="1400" dirty="0" smtClean="0">
                  <a:solidFill>
                    <a:srgbClr val="002060"/>
                  </a:solidFill>
                </a:rPr>
                <a:t>(ЕИБ)</a:t>
              </a:r>
              <a:endParaRPr lang="en-US" sz="1400" dirty="0" smtClean="0">
                <a:solidFill>
                  <a:srgbClr val="002060"/>
                </a:solidFill>
              </a:endParaRPr>
            </a:p>
            <a:p>
              <a:pPr>
                <a:defRPr/>
              </a:pPr>
              <a:endParaRPr lang="bg-BG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4430" y="2024"/>
              <a:ext cx="1059" cy="4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endParaRPr lang="bg-BG" sz="1400" dirty="0" smtClean="0">
                <a:solidFill>
                  <a:prstClr val="white"/>
                </a:solidFill>
              </a:endParaRPr>
            </a:p>
            <a:p>
              <a:pPr>
                <a:defRPr/>
              </a:pPr>
              <a:r>
                <a:rPr lang="bg-BG" sz="1400" dirty="0" smtClean="0">
                  <a:solidFill>
                    <a:srgbClr val="002060"/>
                  </a:solidFill>
                </a:rPr>
                <a:t>Инвестиционен съвет по </a:t>
              </a:r>
              <a:r>
                <a:rPr lang="en-US" sz="1400" dirty="0" smtClean="0">
                  <a:solidFill>
                    <a:srgbClr val="002060"/>
                  </a:solidFill>
                </a:rPr>
                <a:t>JESSICA</a:t>
              </a:r>
              <a:endParaRPr lang="bg-BG" sz="1400" dirty="0" smtClean="0">
                <a:solidFill>
                  <a:srgbClr val="002060"/>
                </a:solidFill>
              </a:endParaRPr>
            </a:p>
            <a:p>
              <a:pPr>
                <a:defRPr/>
              </a:pPr>
              <a:endParaRPr lang="bg-BG" sz="14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3522" y="3022"/>
              <a:ext cx="1240" cy="34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 smtClean="0"/>
                <a:t>Регионален фонд </a:t>
              </a:r>
              <a:endParaRPr lang="en-US" sz="1200" dirty="0" smtClean="0"/>
            </a:p>
            <a:p>
              <a:pPr>
                <a:defRPr/>
              </a:pPr>
              <a:r>
                <a:rPr lang="bg-BG" sz="1200" dirty="0"/>
                <a:t>з</a:t>
              </a:r>
              <a:r>
                <a:rPr lang="bg-BG" sz="1200" dirty="0" smtClean="0"/>
                <a:t>а</a:t>
              </a:r>
              <a:r>
                <a:rPr lang="en-US" sz="1200" dirty="0" smtClean="0"/>
                <a:t> </a:t>
              </a:r>
              <a:r>
                <a:rPr lang="bg-BG" sz="1200" dirty="0" smtClean="0"/>
                <a:t>градско развитие </a:t>
              </a:r>
              <a:endParaRPr lang="en-US" sz="1200" dirty="0" smtClean="0"/>
            </a:p>
            <a:p>
              <a:pPr>
                <a:defRPr/>
              </a:pPr>
              <a:r>
                <a:rPr lang="bg-BG" sz="1200" dirty="0" smtClean="0"/>
                <a:t>36, </a:t>
              </a:r>
              <a:r>
                <a:rPr lang="en-US" sz="1200" dirty="0" smtClean="0"/>
                <a:t>9</a:t>
              </a:r>
              <a:r>
                <a:rPr lang="bg-BG" sz="1200" dirty="0" smtClean="0"/>
                <a:t> млн. лв.</a:t>
              </a: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1101" y="3015"/>
              <a:ext cx="1333" cy="33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 smtClean="0"/>
                <a:t>Фонд за устойчиво градско развитие на София</a:t>
              </a:r>
            </a:p>
            <a:p>
              <a:pPr>
                <a:defRPr/>
              </a:pPr>
              <a:r>
                <a:rPr lang="en-US" sz="1200" dirty="0" smtClean="0"/>
                <a:t>2</a:t>
              </a:r>
              <a:r>
                <a:rPr lang="bg-BG" sz="1200" dirty="0" smtClean="0"/>
                <a:t>4,</a:t>
              </a:r>
              <a:r>
                <a:rPr lang="en-US" sz="1200" dirty="0" smtClean="0"/>
                <a:t> </a:t>
              </a:r>
              <a:r>
                <a:rPr lang="bg-BG" sz="1200" dirty="0" smtClean="0"/>
                <a:t>6 млн. лв.</a:t>
              </a: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700" y="3525"/>
              <a:ext cx="816" cy="21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 smtClean="0"/>
                <a:t>Проект за градско развитие</a:t>
              </a:r>
            </a:p>
            <a:p>
              <a:pPr>
                <a:defRPr/>
              </a:pPr>
              <a:endParaRPr lang="bg-BG" dirty="0" smtClean="0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220" y="3511"/>
              <a:ext cx="817" cy="23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/>
                <a:t>Проект за градско развитие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156" y="3509"/>
              <a:ext cx="816" cy="23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/>
                <a:t>Проект за градско развитие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667" y="3525"/>
              <a:ext cx="817" cy="21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defPPr>
                <a:defRPr lang="bg-BG"/>
              </a:defPPr>
              <a:lvl1pPr algn="ctr">
                <a:defRPr sz="1000" b="1">
                  <a:solidFill>
                    <a:srgbClr val="082D4C"/>
                  </a:solidFill>
                  <a:latin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bg-BG" sz="1200" dirty="0" smtClean="0"/>
                <a:t>Проект за градско развитие</a:t>
              </a:r>
            </a:p>
          </p:txBody>
        </p:sp>
        <p:cxnSp>
          <p:nvCxnSpPr>
            <p:cNvPr id="7195" name="AutoShape 20"/>
            <p:cNvCxnSpPr>
              <a:cxnSpLocks noChangeShapeType="1"/>
            </p:cNvCxnSpPr>
            <p:nvPr/>
          </p:nvCxnSpPr>
          <p:spPr bwMode="auto">
            <a:xfrm flipH="1">
              <a:off x="2683" y="1742"/>
              <a:ext cx="1" cy="26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6" name="AutoShape 22"/>
            <p:cNvCxnSpPr>
              <a:cxnSpLocks noChangeShapeType="1"/>
              <a:stCxn id="8" idx="2"/>
              <a:endCxn id="9" idx="0"/>
            </p:cNvCxnSpPr>
            <p:nvPr/>
          </p:nvCxnSpPr>
          <p:spPr bwMode="auto">
            <a:xfrm flipH="1">
              <a:off x="1108" y="3348"/>
              <a:ext cx="658" cy="1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7" name="AutoShape 23"/>
            <p:cNvCxnSpPr>
              <a:cxnSpLocks noChangeShapeType="1"/>
              <a:stCxn id="8" idx="2"/>
              <a:endCxn id="12" idx="0"/>
            </p:cNvCxnSpPr>
            <p:nvPr/>
          </p:nvCxnSpPr>
          <p:spPr bwMode="auto">
            <a:xfrm>
              <a:off x="1766" y="3348"/>
              <a:ext cx="309" cy="1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8" name="AutoShape 24"/>
            <p:cNvCxnSpPr>
              <a:cxnSpLocks noChangeShapeType="1"/>
              <a:stCxn id="7" idx="2"/>
              <a:endCxn id="10" idx="0"/>
            </p:cNvCxnSpPr>
            <p:nvPr/>
          </p:nvCxnSpPr>
          <p:spPr bwMode="auto">
            <a:xfrm flipH="1">
              <a:off x="3628" y="3366"/>
              <a:ext cx="514" cy="1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9" name="AutoShape 25"/>
            <p:cNvCxnSpPr>
              <a:cxnSpLocks noChangeShapeType="1"/>
              <a:stCxn id="7" idx="2"/>
              <a:endCxn id="11" idx="0"/>
            </p:cNvCxnSpPr>
            <p:nvPr/>
          </p:nvCxnSpPr>
          <p:spPr bwMode="auto">
            <a:xfrm>
              <a:off x="4142" y="3366"/>
              <a:ext cx="422" cy="1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0" name="AutoShape 27"/>
            <p:cNvCxnSpPr>
              <a:cxnSpLocks noChangeShapeType="1"/>
              <a:stCxn id="12" idx="3"/>
              <a:endCxn id="8" idx="3"/>
            </p:cNvCxnSpPr>
            <p:nvPr/>
          </p:nvCxnSpPr>
          <p:spPr bwMode="auto">
            <a:xfrm flipH="1" flipV="1">
              <a:off x="2432" y="3182"/>
              <a:ext cx="52" cy="453"/>
            </a:xfrm>
            <a:prstGeom prst="curvedConnector3">
              <a:avLst>
                <a:gd name="adj1" fmla="val -27692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1" name="AutoShape 28"/>
            <p:cNvCxnSpPr>
              <a:cxnSpLocks noChangeShapeType="1"/>
              <a:stCxn id="10" idx="1"/>
              <a:endCxn id="7" idx="1"/>
            </p:cNvCxnSpPr>
            <p:nvPr/>
          </p:nvCxnSpPr>
          <p:spPr bwMode="auto">
            <a:xfrm rot="10800000" flipH="1">
              <a:off x="3220" y="3194"/>
              <a:ext cx="302" cy="434"/>
            </a:xfrm>
            <a:prstGeom prst="curvedConnector3">
              <a:avLst>
                <a:gd name="adj1" fmla="val -4475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2" name="AutoShape 29"/>
            <p:cNvCxnSpPr>
              <a:cxnSpLocks noChangeShapeType="1"/>
              <a:stCxn id="5" idx="2"/>
              <a:endCxn id="8" idx="0"/>
            </p:cNvCxnSpPr>
            <p:nvPr/>
          </p:nvCxnSpPr>
          <p:spPr bwMode="auto">
            <a:xfrm flipH="1">
              <a:off x="1766" y="2456"/>
              <a:ext cx="1095" cy="5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3" name="AutoShape 30"/>
            <p:cNvCxnSpPr>
              <a:cxnSpLocks noChangeShapeType="1"/>
              <a:stCxn id="5" idx="2"/>
              <a:endCxn id="7" idx="0"/>
            </p:cNvCxnSpPr>
            <p:nvPr/>
          </p:nvCxnSpPr>
          <p:spPr bwMode="auto">
            <a:xfrm>
              <a:off x="2861" y="2456"/>
              <a:ext cx="1281" cy="5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4" name="Text Box 40"/>
            <p:cNvSpPr txBox="1">
              <a:spLocks noChangeArrowheads="1"/>
            </p:cNvSpPr>
            <p:nvPr/>
          </p:nvSpPr>
          <p:spPr bwMode="auto">
            <a:xfrm>
              <a:off x="2376" y="2735"/>
              <a:ext cx="1116" cy="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bg-BG" sz="1400" b="1">
                  <a:solidFill>
                    <a:srgbClr val="082D4C"/>
                  </a:solidFill>
                  <a:latin typeface="Times New Roman" pitchFamily="18" charset="0"/>
                </a:rPr>
                <a:t>61,</a:t>
              </a:r>
              <a:r>
                <a:rPr lang="en-US" altLang="bg-BG" sz="1400" b="1">
                  <a:solidFill>
                    <a:srgbClr val="082D4C"/>
                  </a:solidFill>
                  <a:latin typeface="Times New Roman" pitchFamily="18" charset="0"/>
                </a:rPr>
                <a:t>5</a:t>
              </a:r>
              <a:r>
                <a:rPr lang="bg-BG" altLang="bg-BG" sz="1400" b="1">
                  <a:solidFill>
                    <a:srgbClr val="082D4C"/>
                  </a:solidFill>
                  <a:latin typeface="Times New Roman" pitchFamily="18" charset="0"/>
                </a:rPr>
                <a:t> млн. лева </a:t>
              </a:r>
            </a:p>
          </p:txBody>
        </p:sp>
        <p:sp>
          <p:nvSpPr>
            <p:cNvPr id="7205" name="Text Box 42"/>
            <p:cNvSpPr txBox="1">
              <a:spLocks noChangeArrowheads="1"/>
            </p:cNvSpPr>
            <p:nvPr/>
          </p:nvSpPr>
          <p:spPr bwMode="auto">
            <a:xfrm>
              <a:off x="2539" y="3019"/>
              <a:ext cx="791" cy="1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bg-BG" sz="1200" b="1">
                  <a:solidFill>
                    <a:srgbClr val="082D4C"/>
                  </a:solidFill>
                  <a:latin typeface="Times New Roman" pitchFamily="18" charset="0"/>
                </a:rPr>
                <a:t>Възвръщаемост</a:t>
              </a:r>
            </a:p>
          </p:txBody>
        </p:sp>
      </p:grpSp>
      <p:sp>
        <p:nvSpPr>
          <p:cNvPr id="90172" name="Right Arrow 90171"/>
          <p:cNvSpPr/>
          <p:nvPr/>
        </p:nvSpPr>
        <p:spPr>
          <a:xfrm flipH="1">
            <a:off x="5473700" y="2740025"/>
            <a:ext cx="1282700" cy="381000"/>
          </a:xfrm>
          <a:prstGeom prst="rightArrow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400" dirty="0">
                <a:solidFill>
                  <a:srgbClr val="002060"/>
                </a:solidFill>
              </a:rPr>
              <a:t>Контрол</a:t>
            </a:r>
          </a:p>
        </p:txBody>
      </p:sp>
      <p:sp>
        <p:nvSpPr>
          <p:cNvPr id="90173" name="Right Arrow 90172"/>
          <p:cNvSpPr/>
          <p:nvPr/>
        </p:nvSpPr>
        <p:spPr>
          <a:xfrm>
            <a:off x="5473700" y="3148013"/>
            <a:ext cx="1282700" cy="349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400" dirty="0">
                <a:solidFill>
                  <a:srgbClr val="002060"/>
                </a:solidFill>
              </a:rPr>
              <a:t>Отчетност</a:t>
            </a:r>
          </a:p>
        </p:txBody>
      </p:sp>
      <p:cxnSp>
        <p:nvCxnSpPr>
          <p:cNvPr id="7173" name="AutoShape 28"/>
          <p:cNvCxnSpPr>
            <a:cxnSpLocks noChangeShapeType="1"/>
            <a:stCxn id="9" idx="1"/>
            <a:endCxn id="8" idx="1"/>
          </p:cNvCxnSpPr>
          <p:nvPr/>
        </p:nvCxnSpPr>
        <p:spPr bwMode="auto">
          <a:xfrm rot="10800000" flipH="1">
            <a:off x="539750" y="4784725"/>
            <a:ext cx="677863" cy="785813"/>
          </a:xfrm>
          <a:prstGeom prst="curvedConnector3">
            <a:avLst>
              <a:gd name="adj1" fmla="val -33704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4" name="AutoShape 27"/>
          <p:cNvCxnSpPr>
            <a:cxnSpLocks noChangeShapeType="1"/>
            <a:stCxn id="11" idx="3"/>
            <a:endCxn id="7" idx="3"/>
          </p:cNvCxnSpPr>
          <p:nvPr/>
        </p:nvCxnSpPr>
        <p:spPr bwMode="auto">
          <a:xfrm flipH="1" flipV="1">
            <a:off x="7410450" y="4806950"/>
            <a:ext cx="357188" cy="750888"/>
          </a:xfrm>
          <a:prstGeom prst="curvedConnector3">
            <a:avLst>
              <a:gd name="adj1" fmla="val -64051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" name="Straight Arrow Connector 113"/>
          <p:cNvCxnSpPr/>
          <p:nvPr/>
        </p:nvCxnSpPr>
        <p:spPr>
          <a:xfrm flipV="1">
            <a:off x="4500563" y="2286000"/>
            <a:ext cx="0" cy="4683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6" name="AutoShape 28"/>
          <p:cNvCxnSpPr>
            <a:cxnSpLocks noChangeShapeType="1"/>
            <a:endCxn id="5" idx="1"/>
          </p:cNvCxnSpPr>
          <p:nvPr/>
        </p:nvCxnSpPr>
        <p:spPr bwMode="auto">
          <a:xfrm flipV="1">
            <a:off x="1230313" y="3136900"/>
            <a:ext cx="1866900" cy="1490663"/>
          </a:xfrm>
          <a:prstGeom prst="curvedConnector3">
            <a:avLst>
              <a:gd name="adj1" fmla="val -44079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1" name="Rectangle 8"/>
          <p:cNvSpPr txBox="1">
            <a:spLocks/>
          </p:cNvSpPr>
          <p:nvPr/>
        </p:nvSpPr>
        <p:spPr bwMode="auto">
          <a:xfrm>
            <a:off x="1116013" y="193675"/>
            <a:ext cx="64039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Финансови </a:t>
            </a:r>
            <a:r>
              <a:rPr lang="bg-BG" altLang="bg-BG" sz="2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инстру</a:t>
            </a:r>
            <a:r>
              <a:rPr lang="ru-RU" altLang="bg-BG" sz="2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менти</a:t>
            </a:r>
            <a:r>
              <a:rPr lang="ru-RU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2007-2013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Инициатива </a:t>
            </a:r>
            <a:r>
              <a:rPr lang="en-US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JESSICA</a:t>
            </a:r>
            <a:endParaRPr lang="bg-BG" altLang="bg-BG" sz="2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717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Rectangle 183"/>
          <p:cNvSpPr/>
          <p:nvPr/>
        </p:nvSpPr>
        <p:spPr>
          <a:xfrm>
            <a:off x="2160588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chemeClr val="bg1"/>
                </a:solidFill>
                <a:latin typeface="+mj-lt"/>
              </a:rPr>
              <a:t>Инвестираме във вашето бъдеще!</a:t>
            </a:r>
            <a:endParaRPr lang="en-US" altLang="bg-BG" sz="1200" b="1" i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0" y="64182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pic>
        <p:nvPicPr>
          <p:cNvPr id="7182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Rectangle 186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463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116013" y="193675"/>
            <a:ext cx="64039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Финансови </a:t>
            </a:r>
            <a:r>
              <a:rPr lang="bg-BG" altLang="bg-BG" sz="2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инстру</a:t>
            </a:r>
            <a:r>
              <a:rPr lang="ru-RU" altLang="bg-BG" sz="2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менти</a:t>
            </a:r>
            <a:r>
              <a:rPr lang="ru-RU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2007-2013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Инициатива </a:t>
            </a:r>
            <a:r>
              <a:rPr lang="en-US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JESSICA</a:t>
            </a:r>
            <a:endParaRPr lang="bg-BG" altLang="bg-BG" sz="2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819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Box 7"/>
          <p:cNvSpPr txBox="1">
            <a:spLocks noChangeArrowheads="1"/>
          </p:cNvSpPr>
          <p:nvPr/>
        </p:nvSpPr>
        <p:spPr bwMode="auto">
          <a:xfrm>
            <a:off x="179388" y="1412875"/>
            <a:ext cx="8964612" cy="455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44513" indent="-36988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bg-BG" altLang="bg-BG" sz="2400" b="1" dirty="0" smtClean="0">
                <a:solidFill>
                  <a:srgbClr val="800000"/>
                </a:solidFill>
                <a:latin typeface="+mj-lt"/>
              </a:rPr>
              <a:t>Напредък по инициативата </a:t>
            </a:r>
            <a:r>
              <a:rPr lang="en-US" altLang="bg-BG" sz="2400" b="1" dirty="0" smtClean="0">
                <a:solidFill>
                  <a:srgbClr val="800000"/>
                </a:solidFill>
                <a:latin typeface="+mj-lt"/>
              </a:rPr>
              <a:t>JESSICA:</a:t>
            </a:r>
            <a:endParaRPr lang="bg-BG" altLang="bg-BG" sz="2400" b="1" dirty="0" smtClean="0">
              <a:solidFill>
                <a:srgbClr val="800000"/>
              </a:solidFill>
              <a:latin typeface="+mj-lt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bg-BG" sz="1600" b="1" dirty="0" smtClean="0">
              <a:latin typeface="+mj-lt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dirty="0" smtClean="0">
                <a:latin typeface="+mj-lt"/>
              </a:rPr>
              <a:t>Холдингов фонд по </a:t>
            </a:r>
            <a:r>
              <a:rPr lang="en-US" altLang="bg-BG" sz="1800" dirty="0" smtClean="0">
                <a:latin typeface="+mj-lt"/>
              </a:rPr>
              <a:t>JESSICA</a:t>
            </a:r>
            <a:r>
              <a:rPr lang="bg-BG" altLang="bg-BG" sz="1800" dirty="0" smtClean="0">
                <a:latin typeface="+mj-lt"/>
              </a:rPr>
              <a:t>: </a:t>
            </a:r>
            <a:r>
              <a:rPr lang="bg-BG" altLang="bg-BG" sz="1800" b="1" dirty="0" smtClean="0">
                <a:latin typeface="+mj-lt"/>
              </a:rPr>
              <a:t>Европейска инвестиционна банка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dirty="0" smtClean="0">
                <a:latin typeface="+mj-lt"/>
              </a:rPr>
              <a:t>Финансово споразумение между България и ЕИБ: </a:t>
            </a:r>
            <a:r>
              <a:rPr lang="bg-BG" altLang="bg-BG" sz="1800" b="1" dirty="0" smtClean="0">
                <a:latin typeface="+mj-lt"/>
              </a:rPr>
              <a:t>29 октомври 2010 г.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dirty="0" smtClean="0">
                <a:latin typeface="+mj-lt"/>
              </a:rPr>
              <a:t>Публикувана покана за заявяване на интерес: </a:t>
            </a:r>
            <a:r>
              <a:rPr lang="bg-BG" altLang="bg-BG" sz="1800" b="1" dirty="0" smtClean="0">
                <a:latin typeface="+mj-lt"/>
              </a:rPr>
              <a:t>31 март 2011 г.</a:t>
            </a:r>
            <a:endParaRPr lang="bg-BG" altLang="bg-BG" sz="1800" b="1" dirty="0">
              <a:latin typeface="+mj-lt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b="1" dirty="0" smtClean="0">
                <a:latin typeface="+mj-lt"/>
              </a:rPr>
              <a:t>Избор на 2 Фонда</a:t>
            </a:r>
            <a:r>
              <a:rPr lang="bg-BG" altLang="bg-BG" sz="1800" dirty="0" smtClean="0">
                <a:latin typeface="+mj-lt"/>
              </a:rPr>
              <a:t> за градско развитие и сключване на Оперативни споразумения с РФГР АД и ФУГРС ЕАД: декември 2011 г.  </a:t>
            </a:r>
            <a:r>
              <a:rPr lang="bg-BG" altLang="bg-BG" sz="1800" dirty="0" smtClean="0">
                <a:latin typeface="+mj-lt"/>
              </a:rPr>
              <a:t>и май 2012 г</a:t>
            </a:r>
            <a:r>
              <a:rPr lang="bg-BG" altLang="bg-BG" sz="1800" dirty="0" smtClean="0">
                <a:latin typeface="+mj-lt"/>
              </a:rPr>
              <a:t>.</a:t>
            </a:r>
            <a:endParaRPr lang="bg-BG" altLang="bg-BG" sz="1800" dirty="0" smtClean="0">
              <a:latin typeface="+mj-lt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dirty="0" smtClean="0">
                <a:latin typeface="+mj-lt"/>
              </a:rPr>
              <a:t>Финансирани </a:t>
            </a:r>
            <a:r>
              <a:rPr lang="bg-BG" altLang="bg-BG" sz="1800" b="1" dirty="0" smtClean="0">
                <a:latin typeface="+mj-lt"/>
              </a:rPr>
              <a:t>2</a:t>
            </a:r>
            <a:r>
              <a:rPr lang="en-US" altLang="bg-BG" sz="1800" b="1" dirty="0" smtClean="0">
                <a:latin typeface="+mj-lt"/>
              </a:rPr>
              <a:t>6</a:t>
            </a:r>
            <a:r>
              <a:rPr lang="bg-BG" altLang="bg-BG" sz="1800" b="1" dirty="0" smtClean="0">
                <a:latin typeface="+mj-lt"/>
              </a:rPr>
              <a:t> проекта </a:t>
            </a:r>
            <a:r>
              <a:rPr lang="bg-BG" altLang="bg-BG" sz="1800" dirty="0" smtClean="0">
                <a:latin typeface="+mj-lt"/>
              </a:rPr>
              <a:t>от двата </a:t>
            </a:r>
            <a:r>
              <a:rPr lang="bg-BG" altLang="bg-BG" sz="1800" dirty="0" smtClean="0">
                <a:latin typeface="+mj-lt"/>
              </a:rPr>
              <a:t>ФГР </a:t>
            </a:r>
            <a:r>
              <a:rPr lang="bg-BG" altLang="bg-BG" sz="1800" dirty="0" smtClean="0">
                <a:latin typeface="+mj-lt"/>
              </a:rPr>
              <a:t>на обща стойност 1</a:t>
            </a:r>
            <a:r>
              <a:rPr lang="en-US" altLang="bg-BG" sz="1800" dirty="0" smtClean="0">
                <a:latin typeface="+mj-lt"/>
              </a:rPr>
              <a:t>61,2</a:t>
            </a:r>
            <a:r>
              <a:rPr lang="bg-BG" altLang="bg-BG" sz="1800" dirty="0" smtClean="0">
                <a:latin typeface="+mj-lt"/>
              </a:rPr>
              <a:t> млн. лв., от които средствата от ОПРР са 4</a:t>
            </a:r>
            <a:r>
              <a:rPr lang="en-US" altLang="bg-BG" sz="1800" dirty="0" smtClean="0">
                <a:latin typeface="+mj-lt"/>
              </a:rPr>
              <a:t>2,3</a:t>
            </a:r>
            <a:r>
              <a:rPr lang="bg-BG" altLang="bg-BG" sz="1800" dirty="0" smtClean="0">
                <a:latin typeface="+mj-lt"/>
              </a:rPr>
              <a:t> млн. лв., а </a:t>
            </a:r>
            <a:r>
              <a:rPr lang="bg-BG" altLang="bg-BG" sz="1800" b="1" dirty="0" smtClean="0">
                <a:latin typeface="+mj-lt"/>
              </a:rPr>
              <a:t>11</a:t>
            </a:r>
            <a:r>
              <a:rPr lang="en-US" altLang="bg-BG" sz="1800" b="1" dirty="0" smtClean="0">
                <a:latin typeface="+mj-lt"/>
              </a:rPr>
              <a:t>8,9</a:t>
            </a:r>
            <a:r>
              <a:rPr lang="bg-BG" altLang="bg-BG" sz="1800" b="1" dirty="0" smtClean="0">
                <a:latin typeface="+mj-lt"/>
              </a:rPr>
              <a:t> млн. лв. е допълнително привлечен капитал от ФГР и проектните инициатори.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altLang="bg-BG" sz="1800" dirty="0" smtClean="0">
                <a:latin typeface="+mj-lt"/>
              </a:rPr>
              <a:t>Предстои финансиране на </a:t>
            </a:r>
            <a:r>
              <a:rPr lang="en-US" altLang="bg-BG" sz="1800" b="1" dirty="0" smtClean="0">
                <a:latin typeface="+mj-lt"/>
              </a:rPr>
              <a:t>8</a:t>
            </a:r>
            <a:r>
              <a:rPr lang="bg-BG" altLang="bg-BG" sz="1800" b="1" dirty="0" smtClean="0">
                <a:latin typeface="+mj-lt"/>
              </a:rPr>
              <a:t> проекта </a:t>
            </a:r>
            <a:r>
              <a:rPr lang="bg-BG" altLang="bg-BG" sz="1800" dirty="0" smtClean="0">
                <a:latin typeface="+mj-lt"/>
              </a:rPr>
              <a:t>на обща стойност </a:t>
            </a:r>
            <a:r>
              <a:rPr lang="en-US" altLang="bg-BG" sz="1800" dirty="0" smtClean="0">
                <a:latin typeface="+mj-lt"/>
              </a:rPr>
              <a:t>61,6</a:t>
            </a:r>
            <a:r>
              <a:rPr lang="bg-BG" altLang="bg-BG" sz="1800" dirty="0" smtClean="0">
                <a:latin typeface="+mj-lt"/>
              </a:rPr>
              <a:t> млн. лв., в т.ч. 2</a:t>
            </a:r>
            <a:r>
              <a:rPr lang="en-US" altLang="bg-BG" sz="1800" dirty="0" smtClean="0">
                <a:latin typeface="+mj-lt"/>
              </a:rPr>
              <a:t>1,6</a:t>
            </a:r>
            <a:r>
              <a:rPr lang="bg-BG" altLang="bg-BG" sz="1800" dirty="0" smtClean="0">
                <a:latin typeface="+mj-lt"/>
              </a:rPr>
              <a:t> млн. лв. от ОПРР и </a:t>
            </a:r>
            <a:r>
              <a:rPr lang="en-US" altLang="bg-BG" sz="1800" b="1" dirty="0" smtClean="0">
                <a:latin typeface="+mj-lt"/>
              </a:rPr>
              <a:t>40</a:t>
            </a:r>
            <a:r>
              <a:rPr lang="bg-BG" altLang="bg-BG" sz="1800" b="1" dirty="0" smtClean="0">
                <a:latin typeface="+mj-lt"/>
              </a:rPr>
              <a:t> млн. лв. допълнително привлечен капитал.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bg-BG" altLang="bg-BG" sz="1600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0" y="64182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60588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chemeClr val="bg1"/>
                </a:solidFill>
                <a:latin typeface="+mj-lt"/>
              </a:rPr>
              <a:t>Инвестираме във вашето бъдеще!</a:t>
            </a:r>
            <a:endParaRPr lang="en-US" altLang="bg-BG" sz="1200" b="1" i="1" kern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813"/>
            <a:ext cx="1008062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9224" name="TextBox 4"/>
          <p:cNvSpPr txBox="1">
            <a:spLocks noChangeArrowheads="1"/>
          </p:cNvSpPr>
          <p:nvPr/>
        </p:nvSpPr>
        <p:spPr bwMode="auto">
          <a:xfrm>
            <a:off x="1417638" y="188913"/>
            <a:ext cx="61071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bg-BG" altLang="bg-BG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charset="0"/>
              </a:rPr>
              <a:t>Примери за финансирани проекти  </a:t>
            </a:r>
          </a:p>
          <a:p>
            <a:pPr algn="ctr" eaLnBrk="1" hangingPunct="1">
              <a:defRPr/>
            </a:pPr>
            <a:r>
              <a:rPr lang="bg-BG" altLang="bg-BG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charset="0"/>
              </a:rPr>
              <a:t>Регионален фонд за градско развитие</a:t>
            </a:r>
            <a:endParaRPr lang="bg-BG" altLang="bg-BG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52413" y="1412875"/>
            <a:ext cx="8426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bg-BG" altLang="bg-BG" sz="1800" b="1"/>
          </a:p>
        </p:txBody>
      </p:sp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425575"/>
            <a:ext cx="3103562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stznews.bg/cms/core/get_img.php?w=320&amp;f=../img_data/13749/IMG_734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2938463"/>
            <a:ext cx="3106737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\\oprd-nfs\DG_PRD\-=Public=-\-= Photos =-\1_snimki+info_proekti_shemi_PRR\JESSICA\завод за авточасти Русе\Pictu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4481513"/>
            <a:ext cx="31083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5"/>
          <p:cNvSpPr>
            <a:spLocks noChangeArrowheads="1"/>
          </p:cNvSpPr>
          <p:nvPr/>
        </p:nvSpPr>
        <p:spPr bwMode="auto">
          <a:xfrm>
            <a:off x="3233738" y="1404938"/>
            <a:ext cx="5724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Реконструкция на Централен общински пазар  в Стара Загора</a:t>
            </a:r>
            <a:endParaRPr lang="en-US" altLang="bg-BG" sz="1800" b="1" dirty="0" smtClean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7181" name="Rectangle 7"/>
          <p:cNvSpPr>
            <a:spLocks noChangeArrowheads="1"/>
          </p:cNvSpPr>
          <p:nvPr/>
        </p:nvSpPr>
        <p:spPr bwMode="auto">
          <a:xfrm>
            <a:off x="3829050" y="1992313"/>
            <a:ext cx="50657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j-lt"/>
              </a:rPr>
              <a:t> Обща </a:t>
            </a:r>
            <a:r>
              <a:rPr lang="bg-BG" altLang="bg-BG" sz="1600" dirty="0" smtClean="0">
                <a:latin typeface="+mj-lt"/>
              </a:rPr>
              <a:t>стойност: </a:t>
            </a:r>
            <a:r>
              <a:rPr lang="bg-BG" altLang="bg-BG" sz="1600" b="1" dirty="0" smtClean="0">
                <a:latin typeface="+mj-lt"/>
              </a:rPr>
              <a:t>2,78  </a:t>
            </a:r>
            <a:r>
              <a:rPr lang="bg-BG" altLang="bg-BG" sz="1600" b="1" dirty="0" smtClean="0">
                <a:latin typeface="+mj-lt"/>
              </a:rPr>
              <a:t>млн. </a:t>
            </a:r>
            <a:r>
              <a:rPr lang="bg-BG" altLang="bg-BG" sz="1600" b="1" dirty="0" smtClean="0">
                <a:latin typeface="+mj-lt"/>
              </a:rPr>
              <a:t>лв. </a:t>
            </a:r>
          </a:p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j-lt"/>
              </a:rPr>
              <a:t> ОПРР</a:t>
            </a:r>
            <a:r>
              <a:rPr lang="bg-BG" altLang="bg-BG" sz="1600" dirty="0" smtClean="0">
                <a:latin typeface="+mj-lt"/>
              </a:rPr>
              <a:t>: </a:t>
            </a:r>
            <a:r>
              <a:rPr lang="bg-BG" altLang="bg-BG" sz="1600" b="1" dirty="0" smtClean="0">
                <a:latin typeface="+mj-lt"/>
              </a:rPr>
              <a:t>886 370 лв.</a:t>
            </a:r>
          </a:p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j-lt"/>
              </a:rPr>
              <a:t> РФГР</a:t>
            </a:r>
            <a:r>
              <a:rPr lang="bg-BG" altLang="bg-BG" sz="1600" dirty="0" smtClean="0">
                <a:latin typeface="+mj-lt"/>
              </a:rPr>
              <a:t>: </a:t>
            </a:r>
            <a:r>
              <a:rPr lang="bg-BG" altLang="bg-BG" sz="1600" b="1" dirty="0" smtClean="0">
                <a:latin typeface="+mj-lt"/>
              </a:rPr>
              <a:t>1,77 млн. </a:t>
            </a:r>
            <a:r>
              <a:rPr lang="bg-BG" altLang="bg-BG" sz="1600" b="1" dirty="0" smtClean="0">
                <a:latin typeface="+mj-lt"/>
              </a:rPr>
              <a:t>лв.</a:t>
            </a:r>
          </a:p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j-lt"/>
              </a:rPr>
              <a:t> Проектен </a:t>
            </a:r>
            <a:r>
              <a:rPr lang="bg-BG" altLang="bg-BG" sz="1600" dirty="0" smtClean="0">
                <a:latin typeface="+mj-lt"/>
              </a:rPr>
              <a:t>инициатор: </a:t>
            </a:r>
            <a:r>
              <a:rPr lang="bg-BG" altLang="bg-BG" sz="1600" b="1" dirty="0" smtClean="0">
                <a:latin typeface="+mj-lt"/>
              </a:rPr>
              <a:t>119 306 лв.</a:t>
            </a:r>
          </a:p>
        </p:txBody>
      </p:sp>
      <p:sp>
        <p:nvSpPr>
          <p:cNvPr id="7182" name="TextBox 6"/>
          <p:cNvSpPr txBox="1">
            <a:spLocks noChangeArrowheads="1"/>
          </p:cNvSpPr>
          <p:nvPr/>
        </p:nvSpPr>
        <p:spPr bwMode="auto">
          <a:xfrm>
            <a:off x="3203575" y="3068638"/>
            <a:ext cx="5940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Енергийно-ефективно осветление на стадион „Верея“</a:t>
            </a:r>
          </a:p>
        </p:txBody>
      </p:sp>
      <p:sp>
        <p:nvSpPr>
          <p:cNvPr id="7183" name="TextBox 11"/>
          <p:cNvSpPr txBox="1">
            <a:spLocks noChangeArrowheads="1"/>
          </p:cNvSpPr>
          <p:nvPr/>
        </p:nvSpPr>
        <p:spPr bwMode="auto">
          <a:xfrm>
            <a:off x="3897313" y="3625850"/>
            <a:ext cx="4908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5725" indent="-85725">
              <a:spcBef>
                <a:spcPct val="20000"/>
              </a:spcBef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n-lt"/>
              </a:rPr>
              <a:t> Обща </a:t>
            </a:r>
            <a:r>
              <a:rPr lang="bg-BG" altLang="bg-BG" sz="1600" dirty="0" smtClean="0">
                <a:latin typeface="+mn-lt"/>
              </a:rPr>
              <a:t>стойност</a:t>
            </a:r>
            <a:r>
              <a:rPr lang="en-US" altLang="bg-BG" sz="1600" dirty="0" smtClean="0">
                <a:latin typeface="+mn-lt"/>
              </a:rPr>
              <a:t>: </a:t>
            </a:r>
            <a:r>
              <a:rPr lang="en-US" altLang="bg-BG" sz="1600" b="1" dirty="0" smtClean="0">
                <a:latin typeface="+mn-lt"/>
              </a:rPr>
              <a:t>204 000</a:t>
            </a:r>
            <a:r>
              <a:rPr lang="bg-BG" altLang="bg-BG" sz="1600" b="1" dirty="0" smtClean="0">
                <a:latin typeface="+mn-lt"/>
              </a:rPr>
              <a:t> лв.</a:t>
            </a:r>
            <a:endParaRPr lang="en-US" altLang="bg-BG" sz="1600" b="1" dirty="0" smtClean="0">
              <a:latin typeface="+mn-lt"/>
            </a:endParaRPr>
          </a:p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n-lt"/>
              </a:rPr>
              <a:t> ОПРР</a:t>
            </a:r>
            <a:r>
              <a:rPr lang="en-US" altLang="bg-BG" sz="1600" dirty="0" smtClean="0">
                <a:latin typeface="+mn-lt"/>
              </a:rPr>
              <a:t>: </a:t>
            </a:r>
            <a:r>
              <a:rPr lang="en-US" altLang="bg-BG" sz="1600" b="1" dirty="0" smtClean="0">
                <a:latin typeface="+mn-lt"/>
              </a:rPr>
              <a:t>68 000</a:t>
            </a:r>
            <a:r>
              <a:rPr lang="bg-BG" altLang="bg-BG" sz="1600" b="1" dirty="0" smtClean="0">
                <a:latin typeface="+mn-lt"/>
              </a:rPr>
              <a:t> лв</a:t>
            </a:r>
            <a:r>
              <a:rPr lang="bg-BG" altLang="bg-BG" sz="1600" dirty="0" smtClean="0">
                <a:latin typeface="+mn-lt"/>
              </a:rPr>
              <a:t>.</a:t>
            </a:r>
            <a:endParaRPr lang="en-US" altLang="bg-BG" sz="1600" dirty="0" smtClean="0">
              <a:latin typeface="+mn-lt"/>
            </a:endParaRPr>
          </a:p>
          <a:p>
            <a:pPr>
              <a:spcBef>
                <a:spcPct val="0"/>
              </a:spcBef>
              <a:defRPr/>
            </a:pPr>
            <a:r>
              <a:rPr lang="bg-BG" altLang="bg-BG" sz="1600" dirty="0" smtClean="0">
                <a:latin typeface="+mn-lt"/>
              </a:rPr>
              <a:t> РФГР</a:t>
            </a:r>
            <a:r>
              <a:rPr lang="en-US" altLang="bg-BG" sz="1600" dirty="0" smtClean="0">
                <a:latin typeface="+mn-lt"/>
              </a:rPr>
              <a:t>: </a:t>
            </a:r>
            <a:r>
              <a:rPr lang="en-US" altLang="bg-BG" sz="1600" b="1" dirty="0" smtClean="0">
                <a:latin typeface="+mn-lt"/>
              </a:rPr>
              <a:t>136 000</a:t>
            </a:r>
            <a:r>
              <a:rPr lang="bg-BG" altLang="bg-BG" sz="1600" b="1" dirty="0" smtClean="0">
                <a:latin typeface="+mn-lt"/>
              </a:rPr>
              <a:t> лв.</a:t>
            </a:r>
            <a:endParaRPr lang="en-US" altLang="bg-BG" sz="1600" b="1" dirty="0" smtClean="0">
              <a:latin typeface="+mn-lt"/>
            </a:endParaRPr>
          </a:p>
        </p:txBody>
      </p:sp>
      <p:sp>
        <p:nvSpPr>
          <p:cNvPr id="7184" name="TextBox 9"/>
          <p:cNvSpPr txBox="1">
            <a:spLocks noChangeArrowheads="1"/>
          </p:cNvSpPr>
          <p:nvPr/>
        </p:nvSpPr>
        <p:spPr bwMode="auto">
          <a:xfrm>
            <a:off x="3276600" y="4324350"/>
            <a:ext cx="5665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bg-BG" altLang="bg-BG" sz="1800" b="1" dirty="0" smtClean="0">
                <a:solidFill>
                  <a:srgbClr val="800000"/>
                </a:solidFill>
                <a:latin typeface="+mj-lt"/>
              </a:rPr>
              <a:t>Изграждане на завод за автомобилни части в индустриалната зона на Русе</a:t>
            </a:r>
          </a:p>
        </p:txBody>
      </p:sp>
      <p:sp>
        <p:nvSpPr>
          <p:cNvPr id="9234" name="TextBox 12"/>
          <p:cNvSpPr txBox="1">
            <a:spLocks noChangeArrowheads="1"/>
          </p:cNvSpPr>
          <p:nvPr/>
        </p:nvSpPr>
        <p:spPr bwMode="auto">
          <a:xfrm>
            <a:off x="3911600" y="4868863"/>
            <a:ext cx="49085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5725" indent="-857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bg-BG" altLang="bg-BG" sz="1600" dirty="0" smtClean="0">
                <a:latin typeface="+mj-lt"/>
              </a:rPr>
              <a:t> Обща стойност: </a:t>
            </a:r>
            <a:r>
              <a:rPr lang="bg-BG" altLang="bg-BG" sz="1600" b="1" dirty="0" smtClean="0">
                <a:latin typeface="+mj-lt"/>
              </a:rPr>
              <a:t>30,44 млн. </a:t>
            </a:r>
            <a:r>
              <a:rPr lang="bg-BG" altLang="bg-BG" sz="1600" b="1" dirty="0" smtClean="0">
                <a:latin typeface="+mj-lt"/>
              </a:rPr>
              <a:t>лв.</a:t>
            </a:r>
          </a:p>
          <a:p>
            <a:pPr>
              <a:buFontTx/>
              <a:buChar char="•"/>
              <a:defRPr/>
            </a:pPr>
            <a:r>
              <a:rPr lang="bg-BG" altLang="bg-BG" sz="1600" dirty="0" smtClean="0">
                <a:latin typeface="+mj-lt"/>
              </a:rPr>
              <a:t> ОПРР: </a:t>
            </a:r>
            <a:r>
              <a:rPr lang="bg-BG" altLang="bg-BG" sz="1600" b="1" dirty="0" smtClean="0">
                <a:latin typeface="+mj-lt"/>
              </a:rPr>
              <a:t>6,30 млн. </a:t>
            </a:r>
            <a:r>
              <a:rPr lang="bg-BG" altLang="bg-BG" sz="1600" b="1" dirty="0" smtClean="0">
                <a:latin typeface="+mj-lt"/>
              </a:rPr>
              <a:t>лв.</a:t>
            </a:r>
          </a:p>
          <a:p>
            <a:pPr>
              <a:buFontTx/>
              <a:buChar char="•"/>
              <a:defRPr/>
            </a:pPr>
            <a:r>
              <a:rPr lang="bg-BG" altLang="bg-BG" sz="1600" dirty="0" smtClean="0">
                <a:latin typeface="+mj-lt"/>
              </a:rPr>
              <a:t> РФГР: </a:t>
            </a:r>
            <a:r>
              <a:rPr lang="bg-BG" altLang="bg-BG" sz="1600" b="1" dirty="0" smtClean="0">
                <a:latin typeface="+mj-lt"/>
              </a:rPr>
              <a:t>11,3 млн. </a:t>
            </a:r>
            <a:r>
              <a:rPr lang="bg-BG" altLang="bg-BG" sz="1600" b="1" dirty="0" smtClean="0">
                <a:latin typeface="+mj-lt"/>
              </a:rPr>
              <a:t>лв.</a:t>
            </a:r>
          </a:p>
          <a:p>
            <a:pPr>
              <a:buFontTx/>
              <a:buChar char="•"/>
              <a:defRPr/>
            </a:pPr>
            <a:r>
              <a:rPr lang="bg-BG" altLang="bg-BG" sz="1600" dirty="0" smtClean="0">
                <a:latin typeface="+mj-lt"/>
              </a:rPr>
              <a:t> Проектен инициатор: </a:t>
            </a:r>
            <a:r>
              <a:rPr lang="bg-BG" altLang="bg-BG" sz="1600" b="1" dirty="0" smtClean="0">
                <a:latin typeface="+mj-lt"/>
              </a:rPr>
              <a:t>12,83 млн. лв.</a:t>
            </a:r>
            <a:endParaRPr lang="bg-BG" altLang="bg-BG" sz="1600" b="1" dirty="0" smtClean="0">
              <a:latin typeface="+mj-lt"/>
            </a:endParaRPr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8" y="68263"/>
            <a:ext cx="14446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60588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chemeClr val="bg1"/>
                </a:solidFill>
                <a:latin typeface="+mj-lt"/>
              </a:rPr>
              <a:t>Инвестираме във вашето бъдеще!</a:t>
            </a:r>
            <a:endParaRPr lang="en-US" altLang="bg-BG" sz="1200" b="1" i="1" kern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813"/>
            <a:ext cx="1008062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60588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chemeClr val="bg1"/>
                </a:solidFill>
                <a:latin typeface="+mj-lt"/>
              </a:rPr>
              <a:t>Инвестираме във вашето бъдеще!</a:t>
            </a:r>
            <a:endParaRPr lang="en-US" altLang="bg-BG" sz="1200" b="1" i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296" name="TextBox 4"/>
          <p:cNvSpPr txBox="1">
            <a:spLocks noChangeArrowheads="1"/>
          </p:cNvSpPr>
          <p:nvPr/>
        </p:nvSpPr>
        <p:spPr bwMode="auto">
          <a:xfrm>
            <a:off x="1323975" y="23813"/>
            <a:ext cx="6127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bg-BG" altLang="bg-BG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Примери за проекти </a:t>
            </a:r>
            <a:r>
              <a:rPr lang="bg-BG" altLang="bg-BG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</a:t>
            </a:r>
          </a:p>
          <a:p>
            <a:pPr algn="ctr" eaLnBrk="1" hangingPunct="1">
              <a:defRPr/>
            </a:pPr>
            <a:r>
              <a:rPr lang="bg-BG" altLang="bg-BG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Фонд за устойчиво градско развитие на София</a:t>
            </a:r>
            <a:endParaRPr lang="bg-BG" altLang="bg-BG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69875" y="1452563"/>
            <a:ext cx="842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bg-BG" altLang="bg-BG" sz="1800" b="1"/>
          </a:p>
        </p:txBody>
      </p:sp>
      <p:sp>
        <p:nvSpPr>
          <p:cNvPr id="14" name="TextBox 13"/>
          <p:cNvSpPr txBox="1"/>
          <p:nvPr/>
        </p:nvSpPr>
        <p:spPr>
          <a:xfrm>
            <a:off x="141288" y="1778000"/>
            <a:ext cx="407035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bg-BG" b="1" dirty="0">
                <a:solidFill>
                  <a:srgbClr val="800000"/>
                </a:solidFill>
                <a:latin typeface="+mj-lt"/>
              </a:rPr>
              <a:t>Реконструкция на Женския пазар в София</a:t>
            </a:r>
            <a:endParaRPr lang="en-US" b="1" dirty="0">
              <a:solidFill>
                <a:srgbClr val="800000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Обща стойност: </a:t>
            </a:r>
            <a:r>
              <a:rPr lang="bg-BG" sz="1600" b="1" dirty="0">
                <a:latin typeface="+mj-lt"/>
              </a:rPr>
              <a:t>8,51 млн. лв.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ОПРР: </a:t>
            </a:r>
            <a:r>
              <a:rPr lang="bg-BG" sz="1600" b="1" dirty="0">
                <a:latin typeface="+mj-lt"/>
              </a:rPr>
              <a:t>3,23 млн. лв.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Фонд: </a:t>
            </a:r>
            <a:r>
              <a:rPr lang="bg-BG" sz="1600" b="1" dirty="0">
                <a:latin typeface="+mj-lt"/>
              </a:rPr>
              <a:t>3,31 млн. лв.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Проектен инициатор: </a:t>
            </a:r>
            <a:r>
              <a:rPr lang="bg-BG" sz="1600" b="1" dirty="0">
                <a:latin typeface="+mj-lt"/>
              </a:rPr>
              <a:t>1,97 млн. лв.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388" y="3981450"/>
            <a:ext cx="3743325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bg-BG" b="1" dirty="0">
                <a:solidFill>
                  <a:srgbClr val="800000"/>
                </a:solidFill>
                <a:latin typeface="+mj-lt"/>
              </a:rPr>
              <a:t>Изграждане на Магически замък в София</a:t>
            </a:r>
            <a:endParaRPr lang="en-US" b="1" dirty="0">
              <a:solidFill>
                <a:srgbClr val="800000"/>
              </a:solidFill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Обща стойност: </a:t>
            </a:r>
            <a:r>
              <a:rPr lang="bg-BG" sz="1600" b="1" dirty="0">
                <a:latin typeface="+mj-lt"/>
              </a:rPr>
              <a:t>3 млн. лв.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ОПРР: </a:t>
            </a:r>
            <a:r>
              <a:rPr lang="bg-BG" sz="1600" b="1" dirty="0">
                <a:latin typeface="+mj-lt"/>
              </a:rPr>
              <a:t>150 000 лв.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Фонд: </a:t>
            </a:r>
            <a:r>
              <a:rPr lang="bg-BG" sz="1600" b="1" dirty="0">
                <a:latin typeface="+mj-lt"/>
              </a:rPr>
              <a:t>150 000 лв.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bg-BG" sz="1600" dirty="0">
                <a:latin typeface="+mj-lt"/>
              </a:rPr>
              <a:t>Проектен инициатор: </a:t>
            </a:r>
            <a:r>
              <a:rPr lang="bg-BG" sz="1600" b="1" dirty="0">
                <a:latin typeface="+mj-lt"/>
              </a:rPr>
              <a:t>2,7 млн. лв. </a:t>
            </a:r>
          </a:p>
        </p:txBody>
      </p:sp>
      <p:pic>
        <p:nvPicPr>
          <p:cNvPr id="10249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43"/>
          <a:stretch>
            <a:fillRect/>
          </a:stretch>
        </p:blipFill>
        <p:spPr bwMode="auto">
          <a:xfrm>
            <a:off x="4232275" y="1597025"/>
            <a:ext cx="4840288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" t="-325" r="986" b="66478"/>
          <a:stretch>
            <a:fillRect/>
          </a:stretch>
        </p:blipFill>
        <p:spPr bwMode="auto">
          <a:xfrm>
            <a:off x="4305300" y="3643313"/>
            <a:ext cx="4767263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8" y="23813"/>
            <a:ext cx="1444625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5088" y="188913"/>
            <a:ext cx="61849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Предизвикателства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 научени уроци през програмен период 2007-2013</a:t>
            </a:r>
          </a:p>
        </p:txBody>
      </p:sp>
      <p:pic>
        <p:nvPicPr>
          <p:cNvPr id="1127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Box 7"/>
          <p:cNvSpPr txBox="1">
            <a:spLocks noChangeArrowheads="1"/>
          </p:cNvSpPr>
          <p:nvPr/>
        </p:nvSpPr>
        <p:spPr bwMode="auto">
          <a:xfrm>
            <a:off x="79375" y="1341438"/>
            <a:ext cx="9064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bg-BG" altLang="bg-BG" sz="1400"/>
          </a:p>
        </p:txBody>
      </p:sp>
      <p:sp>
        <p:nvSpPr>
          <p:cNvPr id="12" name="Rectangle 11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313" y="1609725"/>
            <a:ext cx="8064500" cy="461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bg-BG" sz="2400" b="1" u="sng" dirty="0">
                <a:solidFill>
                  <a:srgbClr val="7E0000"/>
                </a:solidFill>
              </a:rPr>
              <a:t>ИНСТИТУЦИОНАЛНО НИВО</a:t>
            </a:r>
          </a:p>
          <a:p>
            <a:pPr marL="648000" lvl="1" indent="-369888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bg-BG" sz="2400" dirty="0">
                <a:latin typeface="+mj-lt"/>
              </a:rPr>
              <a:t>Липса на специализирано </a:t>
            </a:r>
            <a:r>
              <a:rPr lang="bg-BG" sz="2400" b="1" dirty="0">
                <a:latin typeface="+mj-lt"/>
              </a:rPr>
              <a:t>законодателство</a:t>
            </a:r>
            <a:r>
              <a:rPr lang="bg-BG" sz="2400" dirty="0">
                <a:latin typeface="+mj-lt"/>
              </a:rPr>
              <a:t> за финансовите инструменти;</a:t>
            </a:r>
            <a:endParaRPr lang="en-US" sz="2400" dirty="0">
              <a:latin typeface="+mj-lt"/>
            </a:endParaRPr>
          </a:p>
          <a:p>
            <a:pPr marL="648000" lvl="1" indent="-369888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bg-BG" sz="2400" dirty="0">
                <a:latin typeface="+mj-lt"/>
              </a:rPr>
              <a:t>Продължителна процедура на </a:t>
            </a:r>
            <a:r>
              <a:rPr lang="bg-BG" sz="2400" b="1" dirty="0">
                <a:latin typeface="+mj-lt"/>
              </a:rPr>
              <a:t>преговори </a:t>
            </a:r>
            <a:r>
              <a:rPr lang="bg-BG" sz="2400" dirty="0">
                <a:latin typeface="+mj-lt"/>
              </a:rPr>
              <a:t>между ЕИБ и Фондовете за градско развитие;</a:t>
            </a:r>
          </a:p>
          <a:p>
            <a:pPr marL="648000" lvl="1" indent="-369888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bg-BG" sz="2400" dirty="0">
                <a:latin typeface="+mj-lt"/>
              </a:rPr>
              <a:t>Нотифициране</a:t>
            </a:r>
            <a:r>
              <a:rPr lang="en-US" sz="2400" dirty="0">
                <a:latin typeface="+mj-lt"/>
              </a:rPr>
              <a:t> </a:t>
            </a:r>
            <a:r>
              <a:rPr lang="bg-BG" sz="2400" dirty="0">
                <a:latin typeface="+mj-lt"/>
              </a:rPr>
              <a:t>на </a:t>
            </a:r>
            <a:r>
              <a:rPr lang="bg-BG" sz="2400" b="1" dirty="0">
                <a:latin typeface="+mj-lt"/>
              </a:rPr>
              <a:t>държавните помощи </a:t>
            </a:r>
            <a:r>
              <a:rPr lang="bg-BG" sz="2400" dirty="0">
                <a:latin typeface="+mj-lt"/>
              </a:rPr>
              <a:t>по</a:t>
            </a:r>
            <a:r>
              <a:rPr lang="en-US" sz="2400" dirty="0">
                <a:latin typeface="+mj-lt"/>
              </a:rPr>
              <a:t> JESSICA</a:t>
            </a:r>
            <a:r>
              <a:rPr lang="bg-BG" sz="2400" dirty="0">
                <a:latin typeface="+mj-lt"/>
              </a:rPr>
              <a:t>;</a:t>
            </a:r>
          </a:p>
          <a:p>
            <a:pPr marL="648000" lvl="1" indent="-369888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bg-BG" sz="2400" dirty="0">
                <a:latin typeface="+mj-lt"/>
              </a:rPr>
              <a:t> Закон за публично-частното партньорство – липса на работещ механизъм за ПЧП за градско </a:t>
            </a:r>
            <a:r>
              <a:rPr lang="bg-BG" sz="2400" dirty="0" smtClean="0">
                <a:latin typeface="+mj-lt"/>
              </a:rPr>
              <a:t>развитие</a:t>
            </a:r>
            <a:r>
              <a:rPr lang="en-US" sz="2400" dirty="0" smtClean="0">
                <a:latin typeface="+mj-lt"/>
              </a:rPr>
              <a:t>.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10080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669088"/>
            <a:ext cx="539750" cy="18891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7075" y="1166813"/>
            <a:ext cx="45720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bg-BG" altLang="bg-BG" sz="1200" b="1" i="1" kern="0" dirty="0">
                <a:solidFill>
                  <a:srgbClr val="FFFFFF"/>
                </a:solidFill>
                <a:latin typeface="+mj-lt"/>
              </a:rPr>
              <a:t>За едно по-добро място за живеене!</a:t>
            </a:r>
            <a:endParaRPr lang="en-US" altLang="bg-BG" sz="1200" b="1" i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6664" name="Rectangle 8"/>
          <p:cNvSpPr txBox="1">
            <a:spLocks/>
          </p:cNvSpPr>
          <p:nvPr/>
        </p:nvSpPr>
        <p:spPr bwMode="auto">
          <a:xfrm>
            <a:off x="1335088" y="188913"/>
            <a:ext cx="61849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Предизвикателства</a:t>
            </a:r>
            <a:endParaRPr lang="bg-BG" altLang="bg-BG" sz="2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g-BG" altLang="bg-BG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 научени уроци през програмен период 2007-2013</a:t>
            </a:r>
          </a:p>
        </p:txBody>
      </p:sp>
      <p:pic>
        <p:nvPicPr>
          <p:cNvPr id="1229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129338"/>
            <a:ext cx="7588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8" y="44450"/>
            <a:ext cx="14446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Box 7"/>
          <p:cNvSpPr txBox="1">
            <a:spLocks noChangeArrowheads="1"/>
          </p:cNvSpPr>
          <p:nvPr/>
        </p:nvSpPr>
        <p:spPr bwMode="auto">
          <a:xfrm>
            <a:off x="79375" y="1341438"/>
            <a:ext cx="9064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bg-BG" altLang="bg-BG" sz="1400"/>
          </a:p>
        </p:txBody>
      </p:sp>
      <p:sp>
        <p:nvSpPr>
          <p:cNvPr id="12" name="Rectangle 11"/>
          <p:cNvSpPr/>
          <p:nvPr/>
        </p:nvSpPr>
        <p:spPr>
          <a:xfrm>
            <a:off x="168275" y="6354763"/>
            <a:ext cx="3179763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b="1" kern="0" dirty="0">
                <a:solidFill>
                  <a:srgbClr val="000066"/>
                </a:solidFill>
                <a:latin typeface="+mj-lt"/>
              </a:rPr>
              <a:t>oprd@mrrb.government.bg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3" y="6257925"/>
            <a:ext cx="4572000" cy="495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www.mrrb.government.bg </a:t>
            </a:r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5C8FF"/>
              </a:buClr>
              <a:defRPr/>
            </a:pPr>
            <a:r>
              <a:rPr lang="en-US" altLang="bg-BG" sz="1600" b="1" kern="0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www.bgregio.eu</a:t>
            </a:r>
            <a:endParaRPr lang="en-US" altLang="bg-BG" sz="1600" b="1" kern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950" y="1336675"/>
            <a:ext cx="8993188" cy="4745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bg-BG" sz="2400" b="1" u="sng" dirty="0">
                <a:solidFill>
                  <a:srgbClr val="7E0000"/>
                </a:solidFill>
              </a:rPr>
              <a:t>ОПЕРАТИВНО НИВО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dirty="0" err="1">
                <a:latin typeface="+mj-lt"/>
              </a:rPr>
              <a:t>Последващо</a:t>
            </a:r>
            <a:r>
              <a:rPr lang="bg-BG" sz="2000" dirty="0">
                <a:latin typeface="+mj-lt"/>
              </a:rPr>
              <a:t> определяне на </a:t>
            </a:r>
            <a:r>
              <a:rPr lang="bg-BG" sz="2000" b="1" dirty="0">
                <a:latin typeface="+mj-lt"/>
              </a:rPr>
              <a:t>независими експерти </a:t>
            </a:r>
            <a:r>
              <a:rPr lang="bg-BG" sz="2000" dirty="0">
                <a:latin typeface="+mj-lt"/>
              </a:rPr>
              <a:t>за оценка на проектите в съответствие с Решението на ЕК за държавни помощи;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dirty="0">
                <a:latin typeface="+mj-lt"/>
              </a:rPr>
              <a:t>Структуриране</a:t>
            </a:r>
            <a:r>
              <a:rPr lang="en-US" sz="2000" dirty="0">
                <a:latin typeface="+mj-lt"/>
              </a:rPr>
              <a:t>/</a:t>
            </a:r>
            <a:r>
              <a:rPr lang="bg-BG" sz="2000" dirty="0">
                <a:latin typeface="+mj-lt"/>
              </a:rPr>
              <a:t>изпълнение на </a:t>
            </a:r>
            <a:r>
              <a:rPr lang="bg-BG" sz="2000" b="1" dirty="0">
                <a:latin typeface="+mj-lt"/>
              </a:rPr>
              <a:t>проекти за градско развитие</a:t>
            </a:r>
            <a:r>
              <a:rPr lang="bg-BG" sz="2000" dirty="0">
                <a:latin typeface="+mj-lt"/>
              </a:rPr>
              <a:t>;</a:t>
            </a:r>
            <a:r>
              <a:rPr lang="en-US" sz="2000" dirty="0">
                <a:latin typeface="+mj-lt"/>
              </a:rPr>
              <a:t> 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dirty="0">
                <a:latin typeface="+mj-lt"/>
              </a:rPr>
              <a:t>Познаване на </a:t>
            </a:r>
            <a:r>
              <a:rPr lang="bg-BG" sz="2000" b="1" dirty="0">
                <a:latin typeface="+mj-lt"/>
              </a:rPr>
              <a:t>правилата</a:t>
            </a:r>
            <a:r>
              <a:rPr lang="bg-BG" sz="2000" dirty="0">
                <a:latin typeface="+mj-lt"/>
              </a:rPr>
              <a:t> на Структурните </a:t>
            </a:r>
            <a:r>
              <a:rPr lang="bg-BG" sz="2000" dirty="0" smtClean="0">
                <a:latin typeface="+mj-lt"/>
              </a:rPr>
              <a:t>фондове</a:t>
            </a:r>
            <a:r>
              <a:rPr lang="en-US" sz="2000" dirty="0">
                <a:latin typeface="+mj-lt"/>
              </a:rPr>
              <a:t>;</a:t>
            </a:r>
            <a:endParaRPr lang="bg-BG" sz="2000" dirty="0">
              <a:latin typeface="+mj-lt"/>
            </a:endParaRP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dirty="0">
                <a:latin typeface="+mj-lt"/>
              </a:rPr>
              <a:t>Липса на </a:t>
            </a:r>
            <a:r>
              <a:rPr lang="bg-BG" sz="2000" b="1" dirty="0">
                <a:latin typeface="+mj-lt"/>
              </a:rPr>
              <a:t>капацитет</a:t>
            </a:r>
            <a:r>
              <a:rPr lang="bg-BG" sz="2000" dirty="0">
                <a:latin typeface="+mj-lt"/>
              </a:rPr>
              <a:t> в крайните получатели  за разработване на </a:t>
            </a:r>
            <a:r>
              <a:rPr lang="bg-BG" sz="2000" b="1" dirty="0">
                <a:latin typeface="+mj-lt"/>
              </a:rPr>
              <a:t>бизнес план</a:t>
            </a:r>
            <a:r>
              <a:rPr lang="bg-BG" sz="2000" dirty="0">
                <a:latin typeface="+mj-lt"/>
              </a:rPr>
              <a:t> - необходимост от техническа помощ за подготовка на качествени проекти;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b="1" dirty="0">
                <a:latin typeface="+mj-lt"/>
              </a:rPr>
              <a:t>Лихвени нива </a:t>
            </a:r>
            <a:r>
              <a:rPr lang="bg-BG" sz="2000" dirty="0">
                <a:latin typeface="+mj-lt"/>
              </a:rPr>
              <a:t>на кредитите от ФГР;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b="1" dirty="0">
                <a:latin typeface="+mj-lt"/>
              </a:rPr>
              <a:t>Обезпечения</a:t>
            </a:r>
            <a:r>
              <a:rPr lang="bg-BG" sz="2000" dirty="0">
                <a:latin typeface="+mj-lt"/>
              </a:rPr>
              <a:t> за кредитите от ФГР;</a:t>
            </a:r>
          </a:p>
          <a:p>
            <a:pPr marL="544513" lvl="1" indent="-369888">
              <a:lnSpc>
                <a:spcPts val="26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bg-BG" sz="2000" dirty="0">
                <a:latin typeface="+mj-lt"/>
              </a:rPr>
              <a:t>В някои случаи рестрикции относно </a:t>
            </a:r>
            <a:r>
              <a:rPr lang="bg-BG" sz="2000" b="1" dirty="0">
                <a:latin typeface="+mj-lt"/>
              </a:rPr>
              <a:t>допустимост</a:t>
            </a:r>
            <a:r>
              <a:rPr lang="bg-BG" sz="2000" dirty="0">
                <a:latin typeface="+mj-lt"/>
              </a:rPr>
              <a:t> на определени разходи, поради несъответствие с текстове на </a:t>
            </a:r>
            <a:r>
              <a:rPr lang="bg-BG" sz="2000" dirty="0" smtClean="0">
                <a:latin typeface="+mj-lt"/>
              </a:rPr>
              <a:t>ОПРР</a:t>
            </a:r>
            <a:r>
              <a:rPr lang="en-US" sz="2000" dirty="0" smtClean="0">
                <a:latin typeface="+mj-lt"/>
              </a:rPr>
              <a:t>.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8382</TotalTime>
  <Words>2297</Words>
  <Application>Microsoft Office PowerPoint</Application>
  <PresentationFormat>On-screen Show (4:3)</PresentationFormat>
  <Paragraphs>465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Sylfaen</vt:lpstr>
      <vt:lpstr>Wingdings</vt:lpstr>
      <vt:lpstr>Times New Roman</vt:lpstr>
      <vt:lpstr>Diseño predeterminado</vt:lpstr>
      <vt:lpstr>2_Diseño predeterminado</vt:lpstr>
      <vt:lpstr>3_Diseño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Ministry of Regional Development</cp:lastModifiedBy>
  <cp:revision>1280</cp:revision>
  <dcterms:created xsi:type="dcterms:W3CDTF">2010-05-23T14:28:12Z</dcterms:created>
  <dcterms:modified xsi:type="dcterms:W3CDTF">2015-01-30T13:47:18Z</dcterms:modified>
</cp:coreProperties>
</file>