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1" r:id="rId2"/>
  </p:sldMasterIdLst>
  <p:notesMasterIdLst>
    <p:notesMasterId r:id="rId19"/>
  </p:notesMasterIdLst>
  <p:handoutMasterIdLst>
    <p:handoutMasterId r:id="rId20"/>
  </p:handoutMasterIdLst>
  <p:sldIdLst>
    <p:sldId id="275" r:id="rId3"/>
    <p:sldId id="328" r:id="rId4"/>
    <p:sldId id="329" r:id="rId5"/>
    <p:sldId id="353" r:id="rId6"/>
    <p:sldId id="354" r:id="rId7"/>
    <p:sldId id="355" r:id="rId8"/>
    <p:sldId id="357" r:id="rId9"/>
    <p:sldId id="360" r:id="rId10"/>
    <p:sldId id="358" r:id="rId11"/>
    <p:sldId id="359" r:id="rId12"/>
    <p:sldId id="363" r:id="rId13"/>
    <p:sldId id="362" r:id="rId14"/>
    <p:sldId id="364" r:id="rId15"/>
    <p:sldId id="338" r:id="rId16"/>
    <p:sldId id="344" r:id="rId17"/>
    <p:sldId id="326" r:id="rId18"/>
  </p:sldIdLst>
  <p:sldSz cx="9144000" cy="6858000" type="screen4x3"/>
  <p:notesSz cx="7099300" cy="10234613"/>
  <p:defaultTextStyle>
    <a:defPPr>
      <a:defRPr lang="bg-BG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046">
          <p15:clr>
            <a:srgbClr val="A4A3A4"/>
          </p15:clr>
        </p15:guide>
        <p15:guide id="2" orient="horz" pos="848">
          <p15:clr>
            <a:srgbClr val="A4A3A4"/>
          </p15:clr>
        </p15:guide>
        <p15:guide id="3" orient="horz" pos="3926">
          <p15:clr>
            <a:srgbClr val="A4A3A4"/>
          </p15:clr>
        </p15:guide>
        <p15:guide id="4" orient="horz" pos="3339">
          <p15:clr>
            <a:srgbClr val="A4A3A4"/>
          </p15:clr>
        </p15:guide>
        <p15:guide id="5" orient="horz" pos="1163">
          <p15:clr>
            <a:srgbClr val="A4A3A4"/>
          </p15:clr>
        </p15:guide>
        <p15:guide id="6" pos="350">
          <p15:clr>
            <a:srgbClr val="A4A3A4"/>
          </p15:clr>
        </p15:guide>
        <p15:guide id="7" pos="541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0000FF"/>
    <a:srgbClr val="FFA7A7"/>
    <a:srgbClr val="C80032"/>
    <a:srgbClr val="DBDCDD"/>
    <a:srgbClr val="BABCBF"/>
    <a:srgbClr val="4D4D4D"/>
    <a:srgbClr val="FFE6CB"/>
    <a:srgbClr val="C0C0C0"/>
    <a:srgbClr val="E10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916" autoAdjust="0"/>
    <p:restoredTop sz="94700" autoAdjust="0"/>
  </p:normalViewPr>
  <p:slideViewPr>
    <p:cSldViewPr snapToGrid="0">
      <p:cViewPr>
        <p:scale>
          <a:sx n="77" d="100"/>
          <a:sy n="77" d="100"/>
        </p:scale>
        <p:origin x="-1356" y="-186"/>
      </p:cViewPr>
      <p:guideLst>
        <p:guide orient="horz" pos="1046"/>
        <p:guide orient="horz" pos="848"/>
        <p:guide orient="horz" pos="3926"/>
        <p:guide orient="horz" pos="3339"/>
        <p:guide orient="horz" pos="1163"/>
        <p:guide pos="350"/>
        <p:guide pos="541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74" d="100"/>
          <a:sy n="74" d="100"/>
        </p:scale>
        <p:origin x="1284" y="72"/>
      </p:cViewPr>
      <p:guideLst>
        <p:guide orient="horz" pos="3224"/>
        <p:guide pos="2236"/>
      </p:guideLst>
    </p:cSldViewPr>
  </p:notesViewPr>
  <p:gridSpacing cx="73152" cy="73152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0" rIns="99040" bIns="49520" numCol="1" anchor="t" anchorCtr="0" compatLnSpc="1">
            <a:prstTxWarp prst="textNoShape">
              <a:avLst/>
            </a:prstTxWarp>
          </a:bodyPr>
          <a:lstStyle>
            <a:lvl1pPr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295" y="1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0" rIns="99040" bIns="49520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721107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0" rIns="99040" bIns="49520" numCol="1" anchor="b" anchorCtr="0" compatLnSpc="1">
            <a:prstTxWarp prst="textNoShape">
              <a:avLst/>
            </a:prstTxWarp>
          </a:bodyPr>
          <a:lstStyle>
            <a:lvl1pPr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295" y="9721107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0" rIns="99040" bIns="49520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3520D2AF-A531-4C90-B6DD-0AC3F5A92050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8658494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0" rIns="99040" bIns="49520" numCol="1" anchor="t" anchorCtr="0" compatLnSpc="1">
            <a:prstTxWarp prst="textNoShape">
              <a:avLst/>
            </a:prstTxWarp>
          </a:bodyPr>
          <a:lstStyle>
            <a:lvl1pPr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295" y="1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0" rIns="99040" bIns="49520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931" y="4861442"/>
            <a:ext cx="5679440" cy="4605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0" rIns="99040" bIns="495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bg-BG" noProof="0" smtClean="0"/>
              <a:t>Click to edit Master text styles</a:t>
            </a:r>
          </a:p>
          <a:p>
            <a:pPr lvl="1"/>
            <a:r>
              <a:rPr lang="bg-BG" noProof="0" smtClean="0"/>
              <a:t>Second level</a:t>
            </a:r>
          </a:p>
          <a:p>
            <a:pPr lvl="2"/>
            <a:r>
              <a:rPr lang="bg-BG" noProof="0" smtClean="0"/>
              <a:t>Third level</a:t>
            </a:r>
          </a:p>
          <a:p>
            <a:pPr lvl="3"/>
            <a:r>
              <a:rPr lang="bg-BG" noProof="0" smtClean="0"/>
              <a:t>Fourth level</a:t>
            </a:r>
          </a:p>
          <a:p>
            <a:pPr lvl="4"/>
            <a:r>
              <a:rPr lang="bg-BG" noProof="0" smtClean="0"/>
              <a:t>Fifth level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721107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0" rIns="99040" bIns="49520" numCol="1" anchor="b" anchorCtr="0" compatLnSpc="1">
            <a:prstTxWarp prst="textNoShape">
              <a:avLst/>
            </a:prstTxWarp>
          </a:bodyPr>
          <a:lstStyle>
            <a:lvl1pPr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295" y="9721107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0" rIns="99040" bIns="49520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F838624F-082D-43EA-BC46-40BC165C1591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7699886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bg-BG" smtClean="0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8056F1B-7DDB-49F5-AD79-6E965B6EBCA8}" type="slidenum">
              <a:rPr lang="bg-BG" smtClean="0"/>
              <a:pPr>
                <a:defRPr/>
              </a:pPr>
              <a:t>1</a:t>
            </a:fld>
            <a:endParaRPr lang="bg-BG" smtClean="0"/>
          </a:p>
        </p:txBody>
      </p:sp>
    </p:spTree>
    <p:extLst>
      <p:ext uri="{BB962C8B-B14F-4D97-AF65-F5344CB8AC3E}">
        <p14:creationId xmlns:p14="http://schemas.microsoft.com/office/powerpoint/2010/main" val="19569439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 userDrawn="1"/>
        </p:nvSpPr>
        <p:spPr bwMode="auto">
          <a:xfrm>
            <a:off x="0" y="6611938"/>
            <a:ext cx="9144000" cy="246062"/>
          </a:xfrm>
          <a:prstGeom prst="rect">
            <a:avLst/>
          </a:prstGeom>
          <a:solidFill>
            <a:srgbClr val="DBDCD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bg-BG">
              <a:cs typeface="+mn-cs"/>
            </a:endParaRPr>
          </a:p>
        </p:txBody>
      </p:sp>
      <p:sp>
        <p:nvSpPr>
          <p:cNvPr id="5" name="Rectangle 7"/>
          <p:cNvSpPr>
            <a:spLocks noChangeArrowheads="1"/>
          </p:cNvSpPr>
          <p:nvPr userDrawn="1"/>
        </p:nvSpPr>
        <p:spPr bwMode="auto">
          <a:xfrm>
            <a:off x="8651875" y="6611938"/>
            <a:ext cx="246063" cy="246062"/>
          </a:xfrm>
          <a:prstGeom prst="rect">
            <a:avLst/>
          </a:prstGeom>
          <a:solidFill>
            <a:srgbClr val="A2A4A7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bg-BG">
              <a:cs typeface="+mn-cs"/>
            </a:endParaRPr>
          </a:p>
        </p:txBody>
      </p:sp>
      <p:sp>
        <p:nvSpPr>
          <p:cNvPr id="6" name="Rectangle 8"/>
          <p:cNvSpPr>
            <a:spLocks noChangeArrowheads="1"/>
          </p:cNvSpPr>
          <p:nvPr userDrawn="1"/>
        </p:nvSpPr>
        <p:spPr bwMode="auto">
          <a:xfrm>
            <a:off x="8897938" y="6611938"/>
            <a:ext cx="246062" cy="246062"/>
          </a:xfrm>
          <a:prstGeom prst="rect">
            <a:avLst/>
          </a:prstGeom>
          <a:solidFill>
            <a:srgbClr val="8C8E9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bg-BG" sz="1800">
              <a:cs typeface="+mn-cs"/>
            </a:endParaRPr>
          </a:p>
        </p:txBody>
      </p:sp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8405813" y="6611938"/>
            <a:ext cx="246062" cy="246062"/>
          </a:xfrm>
          <a:prstGeom prst="rect">
            <a:avLst/>
          </a:prstGeom>
          <a:solidFill>
            <a:srgbClr val="E1003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bg-BG">
              <a:cs typeface="+mn-cs"/>
            </a:endParaRPr>
          </a:p>
        </p:txBody>
      </p:sp>
      <p:sp>
        <p:nvSpPr>
          <p:cNvPr id="8" name="Text Box 10"/>
          <p:cNvSpPr txBox="1">
            <a:spLocks noChangeArrowheads="1"/>
          </p:cNvSpPr>
          <p:nvPr userDrawn="1"/>
        </p:nvSpPr>
        <p:spPr bwMode="auto">
          <a:xfrm>
            <a:off x="476250" y="6597650"/>
            <a:ext cx="25908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200" b="1" dirty="0">
                <a:cs typeface="+mn-cs"/>
              </a:rPr>
              <a:t>Представяне на JESSICA</a:t>
            </a:r>
            <a:endParaRPr lang="bg-BG" sz="1200" b="1" dirty="0">
              <a:cs typeface="+mn-cs"/>
            </a:endParaRPr>
          </a:p>
        </p:txBody>
      </p:sp>
      <p:sp>
        <p:nvSpPr>
          <p:cNvPr id="9" name="Rectangle 11"/>
          <p:cNvSpPr>
            <a:spLocks noChangeArrowheads="1"/>
          </p:cNvSpPr>
          <p:nvPr userDrawn="1"/>
        </p:nvSpPr>
        <p:spPr bwMode="auto">
          <a:xfrm>
            <a:off x="2895600" y="6611938"/>
            <a:ext cx="254000" cy="246062"/>
          </a:xfrm>
          <a:prstGeom prst="rect">
            <a:avLst/>
          </a:prstGeom>
          <a:solidFill>
            <a:srgbClr val="CECFD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bg-BG">
              <a:cs typeface="+mn-cs"/>
            </a:endParaRPr>
          </a:p>
        </p:txBody>
      </p:sp>
      <p:sp>
        <p:nvSpPr>
          <p:cNvPr id="10" name="Rectangle 13"/>
          <p:cNvSpPr>
            <a:spLocks noChangeArrowheads="1"/>
          </p:cNvSpPr>
          <p:nvPr userDrawn="1"/>
        </p:nvSpPr>
        <p:spPr bwMode="auto">
          <a:xfrm>
            <a:off x="8366125" y="6600825"/>
            <a:ext cx="36988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fld id="{FA6F58C9-AD29-4D15-B8B6-C97EC3CD75B0}" type="slidenum">
              <a:rPr lang="bg-BG" sz="1200" b="1">
                <a:solidFill>
                  <a:schemeClr val="bg1"/>
                </a:solidFill>
                <a:cs typeface="+mn-cs"/>
              </a:rPr>
              <a:pPr>
                <a:defRPr/>
              </a:pPr>
              <a:t>‹#›</a:t>
            </a:fld>
            <a:endParaRPr lang="bg-BG" sz="1200" b="1">
              <a:solidFill>
                <a:schemeClr val="bg1"/>
              </a:solidFill>
              <a:cs typeface="+mn-cs"/>
            </a:endParaRPr>
          </a:p>
        </p:txBody>
      </p:sp>
      <p:sp>
        <p:nvSpPr>
          <p:cNvPr id="11" name="Rectangle 14"/>
          <p:cNvSpPr>
            <a:spLocks noChangeArrowheads="1"/>
          </p:cNvSpPr>
          <p:nvPr userDrawn="1"/>
        </p:nvSpPr>
        <p:spPr bwMode="auto">
          <a:xfrm>
            <a:off x="0" y="635000"/>
            <a:ext cx="9144000" cy="95250"/>
          </a:xfrm>
          <a:prstGeom prst="rect">
            <a:avLst/>
          </a:prstGeom>
          <a:solidFill>
            <a:srgbClr val="0033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bg-BG" sz="1800" baseline="-25000">
              <a:cs typeface="+mn-cs"/>
            </a:endParaRPr>
          </a:p>
        </p:txBody>
      </p:sp>
      <p:sp>
        <p:nvSpPr>
          <p:cNvPr id="1157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bg-BG"/>
              <a:t>Click to edit Master title style</a:t>
            </a:r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bg-BG"/>
              <a:t>Click to edit Master subtitle style</a:t>
            </a:r>
          </a:p>
        </p:txBody>
      </p:sp>
      <p:sp>
        <p:nvSpPr>
          <p:cNvPr id="18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19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884238"/>
            <a:ext cx="2057400" cy="52419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884238"/>
            <a:ext cx="6019800" cy="52419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bg-BG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D7BD13-1FCD-43EF-88DF-CF8E44851F96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073A13-4D53-40C1-9B57-09D9AA9FF70E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8BD2A1-F7F7-4E56-959B-BAF765969E68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4626C7-EFBD-418B-8B1A-373B8C0CC607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02B8C1-F49F-46D3-AD4E-918A975BC106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50E299-4F2C-4769-9242-260243B18875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DDA929-B9FE-4F1E-898A-9A51919D11E3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AC548D-CF6E-4485-BFB9-82A7CCBD7D17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5727700"/>
            <a:ext cx="2133600" cy="11303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 flipV="1">
            <a:off x="0" y="0"/>
            <a:ext cx="4879881" cy="701249"/>
          </a:xfrm>
          <a:prstGeom prst="rect">
            <a:avLst/>
          </a:prstGeom>
        </p:spPr>
      </p:pic>
      <p:pic>
        <p:nvPicPr>
          <p:cNvPr id="7" name="Picture 15" descr="RUDF_logo_bg_color_RGB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7200" y="50800"/>
            <a:ext cx="927100" cy="522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Connector 8"/>
          <p:cNvCxnSpPr/>
          <p:nvPr userDrawn="1"/>
        </p:nvCxnSpPr>
        <p:spPr bwMode="auto">
          <a:xfrm flipV="1">
            <a:off x="0" y="627017"/>
            <a:ext cx="9144000" cy="74233"/>
          </a:xfrm>
          <a:prstGeom prst="lin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Rectangle 14"/>
          <p:cNvSpPr>
            <a:spLocks noChangeArrowheads="1"/>
          </p:cNvSpPr>
          <p:nvPr userDrawn="1"/>
        </p:nvSpPr>
        <p:spPr bwMode="auto">
          <a:xfrm>
            <a:off x="0" y="635000"/>
            <a:ext cx="9144000" cy="95250"/>
          </a:xfrm>
          <a:prstGeom prst="rect">
            <a:avLst/>
          </a:prstGeom>
          <a:solidFill>
            <a:srgbClr val="0033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bg-BG" sz="1800" baseline="-25000"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bg-BG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B92149-7056-475A-B27F-31F16C833218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99F9BA-7B8E-4AB6-9C83-3EEF33EC300F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3DABC4-B56D-48B1-850B-5B46861085C4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 flipV="1">
            <a:off x="0" y="0"/>
            <a:ext cx="4879881" cy="7012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 flipV="1">
            <a:off x="0" y="0"/>
            <a:ext cx="4879881" cy="7012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4883319" cy="701101"/>
          </a:xfrm>
          <a:prstGeom prst="rect">
            <a:avLst/>
          </a:prstGeom>
        </p:spPr>
      </p:pic>
      <p:sp>
        <p:nvSpPr>
          <p:cNvPr id="10" name="Rectangle 14"/>
          <p:cNvSpPr>
            <a:spLocks noChangeArrowheads="1"/>
          </p:cNvSpPr>
          <p:nvPr userDrawn="1"/>
        </p:nvSpPr>
        <p:spPr bwMode="auto">
          <a:xfrm>
            <a:off x="0" y="635000"/>
            <a:ext cx="9144000" cy="95250"/>
          </a:xfrm>
          <a:prstGeom prst="rect">
            <a:avLst/>
          </a:prstGeom>
          <a:solidFill>
            <a:srgbClr val="0033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bg-BG" sz="1800" baseline="-25000">
              <a:cs typeface="+mn-cs"/>
            </a:endParaRPr>
          </a:p>
        </p:txBody>
      </p:sp>
      <p:pic>
        <p:nvPicPr>
          <p:cNvPr id="11" name="Picture 15" descr="RUDF_logo_bg_color_RGB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7200" y="50800"/>
            <a:ext cx="927100" cy="522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bg-BG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884238"/>
            <a:ext cx="8229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bg-BG" dirty="0" err="1" smtClean="0"/>
              <a:t>Click</a:t>
            </a:r>
            <a:r>
              <a:rPr lang="bg-BG" dirty="0" smtClean="0"/>
              <a:t> to </a:t>
            </a:r>
            <a:r>
              <a:rPr lang="bg-BG" dirty="0" err="1" smtClean="0"/>
              <a:t>edit</a:t>
            </a:r>
            <a:r>
              <a:rPr lang="bg-BG" dirty="0" smtClean="0"/>
              <a:t> </a:t>
            </a:r>
            <a:r>
              <a:rPr lang="bg-BG" dirty="0" err="1" smtClean="0"/>
              <a:t>Master</a:t>
            </a:r>
            <a:r>
              <a:rPr lang="bg-BG" dirty="0" smtClean="0"/>
              <a:t> </a:t>
            </a:r>
            <a:r>
              <a:rPr lang="bg-BG" dirty="0" err="1" smtClean="0"/>
              <a:t>title</a:t>
            </a:r>
            <a:r>
              <a:rPr lang="bg-BG" dirty="0" smtClean="0"/>
              <a:t> </a:t>
            </a:r>
            <a:r>
              <a:rPr lang="bg-BG" dirty="0" err="1" smtClean="0"/>
              <a:t>style</a:t>
            </a:r>
            <a:endParaRPr lang="bg-BG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bg-BG" dirty="0" err="1" smtClean="0"/>
              <a:t>Click</a:t>
            </a:r>
            <a:r>
              <a:rPr lang="bg-BG" dirty="0" smtClean="0"/>
              <a:t> </a:t>
            </a:r>
            <a:r>
              <a:rPr lang="bg-BG" dirty="0" err="1" smtClean="0"/>
              <a:t>to</a:t>
            </a:r>
            <a:r>
              <a:rPr lang="bg-BG" dirty="0" smtClean="0"/>
              <a:t> </a:t>
            </a:r>
            <a:r>
              <a:rPr lang="bg-BG" dirty="0" err="1" smtClean="0"/>
              <a:t>edit</a:t>
            </a:r>
            <a:r>
              <a:rPr lang="bg-BG" dirty="0" smtClean="0"/>
              <a:t> </a:t>
            </a:r>
            <a:r>
              <a:rPr lang="bg-BG" dirty="0" err="1" smtClean="0"/>
              <a:t>Master</a:t>
            </a:r>
            <a:r>
              <a:rPr lang="bg-BG" dirty="0" smtClean="0"/>
              <a:t> </a:t>
            </a:r>
            <a:r>
              <a:rPr lang="bg-BG" dirty="0" err="1" smtClean="0"/>
              <a:t>text</a:t>
            </a:r>
            <a:r>
              <a:rPr lang="bg-BG" dirty="0" smtClean="0"/>
              <a:t> </a:t>
            </a:r>
            <a:r>
              <a:rPr lang="bg-BG" dirty="0" err="1" smtClean="0"/>
              <a:t>styles</a:t>
            </a:r>
            <a:endParaRPr lang="bg-BG" dirty="0" smtClean="0"/>
          </a:p>
          <a:p>
            <a:pPr lvl="1"/>
            <a:r>
              <a:rPr lang="bg-BG" dirty="0" err="1" smtClean="0"/>
              <a:t>Second</a:t>
            </a:r>
            <a:r>
              <a:rPr lang="bg-BG" dirty="0" smtClean="0"/>
              <a:t> </a:t>
            </a:r>
            <a:r>
              <a:rPr lang="bg-BG" dirty="0" err="1" smtClean="0"/>
              <a:t>level</a:t>
            </a:r>
            <a:endParaRPr lang="bg-BG" dirty="0" smtClean="0"/>
          </a:p>
          <a:p>
            <a:pPr lvl="2"/>
            <a:r>
              <a:rPr lang="bg-BG" dirty="0" err="1" smtClean="0"/>
              <a:t>Third</a:t>
            </a:r>
            <a:r>
              <a:rPr lang="bg-BG" dirty="0" smtClean="0"/>
              <a:t> </a:t>
            </a:r>
            <a:r>
              <a:rPr lang="bg-BG" dirty="0" err="1" smtClean="0"/>
              <a:t>level</a:t>
            </a:r>
            <a:endParaRPr lang="bg-BG" dirty="0" smtClean="0"/>
          </a:p>
          <a:p>
            <a:pPr lvl="3"/>
            <a:r>
              <a:rPr lang="bg-BG" dirty="0" err="1" smtClean="0"/>
              <a:t>Fourth</a:t>
            </a:r>
            <a:r>
              <a:rPr lang="bg-BG" dirty="0" smtClean="0"/>
              <a:t> </a:t>
            </a:r>
            <a:r>
              <a:rPr lang="bg-BG" dirty="0" err="1" smtClean="0"/>
              <a:t>level</a:t>
            </a:r>
            <a:endParaRPr lang="bg-BG" dirty="0" smtClean="0"/>
          </a:p>
          <a:p>
            <a:pPr lvl="4"/>
            <a:r>
              <a:rPr lang="bg-BG" dirty="0" err="1" smtClean="0"/>
              <a:t>Fifth</a:t>
            </a:r>
            <a:r>
              <a:rPr lang="bg-BG" dirty="0" smtClean="0"/>
              <a:t> </a:t>
            </a:r>
            <a:r>
              <a:rPr lang="bg-BG" dirty="0" err="1" smtClean="0"/>
              <a:t>level</a:t>
            </a:r>
            <a:endParaRPr lang="bg-BG" dirty="0" smtClean="0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8211" name="Rectangle 19"/>
          <p:cNvSpPr>
            <a:spLocks noChangeArrowheads="1"/>
          </p:cNvSpPr>
          <p:nvPr/>
        </p:nvSpPr>
        <p:spPr bwMode="auto">
          <a:xfrm>
            <a:off x="0" y="6611938"/>
            <a:ext cx="9144000" cy="24606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bg-BG">
              <a:cs typeface="+mn-cs"/>
            </a:endParaRPr>
          </a:p>
        </p:txBody>
      </p:sp>
      <p:sp>
        <p:nvSpPr>
          <p:cNvPr id="8212" name="Rectangle 20"/>
          <p:cNvSpPr>
            <a:spLocks noChangeArrowheads="1"/>
          </p:cNvSpPr>
          <p:nvPr/>
        </p:nvSpPr>
        <p:spPr bwMode="auto">
          <a:xfrm>
            <a:off x="8651875" y="6611938"/>
            <a:ext cx="246063" cy="24606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bg-BG">
              <a:cs typeface="+mn-cs"/>
            </a:endParaRPr>
          </a:p>
        </p:txBody>
      </p:sp>
      <p:sp>
        <p:nvSpPr>
          <p:cNvPr id="8213" name="Rectangle 21"/>
          <p:cNvSpPr>
            <a:spLocks noChangeArrowheads="1"/>
          </p:cNvSpPr>
          <p:nvPr/>
        </p:nvSpPr>
        <p:spPr bwMode="auto">
          <a:xfrm>
            <a:off x="8897938" y="6611938"/>
            <a:ext cx="246062" cy="246062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bg-BG" sz="1800">
              <a:cs typeface="+mn-cs"/>
            </a:endParaRPr>
          </a:p>
        </p:txBody>
      </p:sp>
      <p:sp>
        <p:nvSpPr>
          <p:cNvPr id="8214" name="Rectangle 22"/>
          <p:cNvSpPr>
            <a:spLocks noChangeArrowheads="1"/>
          </p:cNvSpPr>
          <p:nvPr/>
        </p:nvSpPr>
        <p:spPr bwMode="auto">
          <a:xfrm>
            <a:off x="8405813" y="6611938"/>
            <a:ext cx="246062" cy="246062"/>
          </a:xfrm>
          <a:prstGeom prst="rect">
            <a:avLst/>
          </a:prstGeom>
          <a:solidFill>
            <a:srgbClr val="0033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bg-BG">
              <a:cs typeface="+mn-cs"/>
            </a:endParaRPr>
          </a:p>
        </p:txBody>
      </p:sp>
      <p:sp>
        <p:nvSpPr>
          <p:cNvPr id="8215" name="Text Box 23"/>
          <p:cNvSpPr txBox="1">
            <a:spLocks noChangeArrowheads="1"/>
          </p:cNvSpPr>
          <p:nvPr/>
        </p:nvSpPr>
        <p:spPr bwMode="auto">
          <a:xfrm>
            <a:off x="476250" y="6597650"/>
            <a:ext cx="25908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200" b="1" dirty="0" smtClean="0">
                <a:cs typeface="+mn-cs"/>
              </a:rPr>
              <a:t>WWW.JESSICAFUND.BG</a:t>
            </a:r>
            <a:endParaRPr lang="bg-BG" sz="1200" b="1" dirty="0">
              <a:cs typeface="+mn-cs"/>
            </a:endParaRPr>
          </a:p>
        </p:txBody>
      </p:sp>
      <p:sp>
        <p:nvSpPr>
          <p:cNvPr id="8226" name="Rectangle 34"/>
          <p:cNvSpPr>
            <a:spLocks noChangeArrowheads="1"/>
          </p:cNvSpPr>
          <p:nvPr/>
        </p:nvSpPr>
        <p:spPr bwMode="auto">
          <a:xfrm>
            <a:off x="8378825" y="6583362"/>
            <a:ext cx="36988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fld id="{88970B44-0BBA-476A-A5A6-BFB3718EA448}" type="slidenum">
              <a:rPr lang="bg-BG" sz="1200" b="1">
                <a:solidFill>
                  <a:schemeClr val="bg1"/>
                </a:solidFill>
                <a:cs typeface="+mn-cs"/>
              </a:rPr>
              <a:pPr>
                <a:defRPr/>
              </a:pPr>
              <a:t>‹#›</a:t>
            </a:fld>
            <a:endParaRPr lang="bg-BG" sz="1200" b="1" dirty="0">
              <a:solidFill>
                <a:schemeClr val="bg1"/>
              </a:solidFill>
              <a:cs typeface="+mn-cs"/>
            </a:endParaRPr>
          </a:p>
        </p:txBody>
      </p:sp>
      <p:pic>
        <p:nvPicPr>
          <p:cNvPr id="1044" name="Picture 21" descr="OPRR_b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509000" y="5954713"/>
            <a:ext cx="4826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5" name="Picture 22" descr="jaune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79388" y="5975350"/>
            <a:ext cx="925512" cy="63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52" r:id="rId1"/>
    <p:sldLayoutId id="2147484053" r:id="rId2"/>
    <p:sldLayoutId id="2147484040" r:id="rId3"/>
    <p:sldLayoutId id="2147484039" r:id="rId4"/>
    <p:sldLayoutId id="2147484038" r:id="rId5"/>
    <p:sldLayoutId id="2147484037" r:id="rId6"/>
    <p:sldLayoutId id="2147484036" r:id="rId7"/>
    <p:sldLayoutId id="2147484035" r:id="rId8"/>
    <p:sldLayoutId id="2147484034" r:id="rId9"/>
    <p:sldLayoutId id="2147484033" r:id="rId10"/>
    <p:sldLayoutId id="2147484032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1003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10030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10030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10030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10030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rgbClr val="E10030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rgbClr val="E10030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rgbClr val="E10030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rgbClr val="E1003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E10030"/>
        </a:buClr>
        <a:buFont typeface="Wingdings" pitchFamily="2" charset="2"/>
        <a:buBlip>
          <a:blip r:embed="rId15"/>
        </a:buBlip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90000"/>
        <a:buBlip>
          <a:blip r:embed="rId16"/>
        </a:buBlip>
        <a:defRPr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80000"/>
        <a:buBlip>
          <a:blip r:embed="rId16"/>
        </a:buBlip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70000"/>
        <a:buBlip>
          <a:blip r:embed="rId16"/>
        </a:buBlip>
        <a:defRPr sz="1400" b="1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60000"/>
        <a:buFont typeface="Arial" charset="0"/>
        <a:buBlip>
          <a:blip r:embed="rId16"/>
        </a:buBlip>
        <a:defRPr sz="1200" b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60000"/>
        <a:buFont typeface="Arial" charset="0"/>
        <a:buBlip>
          <a:blip r:embed="rId16"/>
        </a:buBlip>
        <a:defRPr sz="1200" b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60000"/>
        <a:buFont typeface="Arial" charset="0"/>
        <a:buBlip>
          <a:blip r:embed="rId16"/>
        </a:buBlip>
        <a:defRPr sz="1200" b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60000"/>
        <a:buFont typeface="Arial" charset="0"/>
        <a:buBlip>
          <a:blip r:embed="rId16"/>
        </a:buBlip>
        <a:defRPr sz="1200" b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60000"/>
        <a:buFont typeface="Arial" charset="0"/>
        <a:buBlip>
          <a:blip r:embed="rId16"/>
        </a:buBlip>
        <a:defRPr sz="1200" b="1">
          <a:solidFill>
            <a:schemeClr val="tx1"/>
          </a:solidFill>
          <a:latin typeface="+mn-lt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bg-BG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bg-BG" smtClean="0"/>
              <a:t>Click to edit Master text styles</a:t>
            </a:r>
          </a:p>
          <a:p>
            <a:pPr lvl="1"/>
            <a:r>
              <a:rPr lang="bg-BG" smtClean="0"/>
              <a:t>Second level</a:t>
            </a:r>
          </a:p>
          <a:p>
            <a:pPr lvl="2"/>
            <a:r>
              <a:rPr lang="bg-BG" smtClean="0"/>
              <a:t>Third level</a:t>
            </a:r>
          </a:p>
          <a:p>
            <a:pPr lvl="3"/>
            <a:r>
              <a:rPr lang="bg-BG" smtClean="0"/>
              <a:t>Fourth level</a:t>
            </a:r>
          </a:p>
          <a:p>
            <a:pPr lvl="4"/>
            <a:r>
              <a:rPr lang="bg-BG" smtClean="0"/>
              <a:t>Fifth level</a:t>
            </a:r>
          </a:p>
        </p:txBody>
      </p:sp>
      <p:sp>
        <p:nvSpPr>
          <p:cNvPr id="1167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1167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1167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14813EC3-74BF-4EA0-9B49-8C7F0F4190FF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1" r:id="rId1"/>
    <p:sldLayoutId id="2147484050" r:id="rId2"/>
    <p:sldLayoutId id="2147484049" r:id="rId3"/>
    <p:sldLayoutId id="2147484048" r:id="rId4"/>
    <p:sldLayoutId id="2147484047" r:id="rId5"/>
    <p:sldLayoutId id="2147484046" r:id="rId6"/>
    <p:sldLayoutId id="2147484045" r:id="rId7"/>
    <p:sldLayoutId id="2147484044" r:id="rId8"/>
    <p:sldLayoutId id="2147484043" r:id="rId9"/>
    <p:sldLayoutId id="2147484042" r:id="rId10"/>
    <p:sldLayoutId id="2147484041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mailto:martin.z@jessicafund.bg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alis.magardichyan@jessicafund.bg" TargetMode="External"/><Relationship Id="rId4" Type="http://schemas.openxmlformats.org/officeDocument/2006/relationships/hyperlink" Target="mailto:ralitsa.grueva@jessicafund.b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6230938"/>
            <a:ext cx="9144000" cy="6270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bg-BG" sz="2000">
              <a:solidFill>
                <a:srgbClr val="ABABAB"/>
              </a:solidFill>
            </a:endParaRPr>
          </a:p>
        </p:txBody>
      </p:sp>
      <p:sp>
        <p:nvSpPr>
          <p:cNvPr id="5123" name="Rectangle 7"/>
          <p:cNvSpPr>
            <a:spLocks noChangeArrowheads="1"/>
          </p:cNvSpPr>
          <p:nvPr/>
        </p:nvSpPr>
        <p:spPr bwMode="auto">
          <a:xfrm>
            <a:off x="1960563" y="1627188"/>
            <a:ext cx="5354637" cy="59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cs-CZ" sz="2800" b="1">
                <a:solidFill>
                  <a:schemeClr val="bg1"/>
                </a:solidFill>
              </a:rPr>
              <a:t>Investment Banking</a:t>
            </a:r>
            <a:r>
              <a:rPr lang="en-US" sz="2800" b="1" dirty="0">
                <a:solidFill>
                  <a:schemeClr val="bg1"/>
                </a:solidFill>
              </a:rPr>
              <a:t> Overview</a:t>
            </a:r>
            <a:endParaRPr lang="bg-BG" sz="2800" b="1">
              <a:solidFill>
                <a:schemeClr val="bg1"/>
              </a:solidFill>
            </a:endParaRPr>
          </a:p>
        </p:txBody>
      </p:sp>
      <p:pic>
        <p:nvPicPr>
          <p:cNvPr id="5125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82800" y="5775325"/>
            <a:ext cx="403860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15" descr="RUDF_logo_bg_color_RG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5734050"/>
            <a:ext cx="1397000" cy="78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8" name="TextBox 6"/>
          <p:cNvSpPr txBox="1">
            <a:spLocks noChangeArrowheads="1"/>
          </p:cNvSpPr>
          <p:nvPr/>
        </p:nvSpPr>
        <p:spPr bwMode="auto">
          <a:xfrm>
            <a:off x="111967" y="2870200"/>
            <a:ext cx="8901404" cy="2369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800" b="1" dirty="0"/>
              <a:t>”Регионален фонд за градско развитие” АД</a:t>
            </a:r>
            <a:endParaRPr lang="en-US" sz="1800" b="1" dirty="0"/>
          </a:p>
          <a:p>
            <a:pPr algn="ctr"/>
            <a:endParaRPr lang="bg-BG" sz="2200" b="1" dirty="0" smtClean="0"/>
          </a:p>
          <a:p>
            <a:pPr algn="ctr"/>
            <a:endParaRPr lang="bg-BG" sz="2200" b="1" dirty="0" smtClean="0"/>
          </a:p>
          <a:p>
            <a:pPr algn="ctr"/>
            <a:r>
              <a:rPr lang="bg-BG" sz="2200" b="1" dirty="0" smtClean="0"/>
              <a:t>Нашият опит с финансови инструменти</a:t>
            </a:r>
          </a:p>
          <a:p>
            <a:pPr algn="ctr"/>
            <a:endParaRPr lang="bg-BG" sz="2200" b="1" dirty="0" smtClean="0"/>
          </a:p>
          <a:p>
            <a:pPr algn="ctr"/>
            <a:endParaRPr lang="en-US" sz="2200" b="1" dirty="0"/>
          </a:p>
          <a:p>
            <a:pPr algn="ctr"/>
            <a:r>
              <a:rPr lang="bg-BG" sz="1800" b="1" dirty="0" smtClean="0"/>
              <a:t>Велико Търново, 23 юни </a:t>
            </a:r>
            <a:r>
              <a:rPr lang="en-US" sz="1800" b="1" dirty="0" smtClean="0"/>
              <a:t>2017</a:t>
            </a:r>
            <a:r>
              <a:rPr lang="bg-BG" sz="1800" b="1" dirty="0" smtClean="0"/>
              <a:t>г.</a:t>
            </a:r>
            <a:endParaRPr lang="bg-BG" sz="1800" b="1" dirty="0"/>
          </a:p>
        </p:txBody>
      </p:sp>
      <p:sp>
        <p:nvSpPr>
          <p:cNvPr id="5129" name="TextBox 9"/>
          <p:cNvSpPr txBox="1">
            <a:spLocks noChangeArrowheads="1"/>
          </p:cNvSpPr>
          <p:nvPr/>
        </p:nvSpPr>
        <p:spPr bwMode="auto">
          <a:xfrm>
            <a:off x="4323665" y="4533900"/>
            <a:ext cx="40459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503238" lvl="1" indent="-285750" algn="ctr">
              <a:buSzPct val="110000"/>
              <a:buFont typeface="Wingdings" pitchFamily="2" charset="2"/>
              <a:buNone/>
            </a:pPr>
            <a:endParaRPr lang="bg-BG" sz="1400" b="1" dirty="0"/>
          </a:p>
          <a:p>
            <a:pPr marL="503238" lvl="1" indent="-285750" algn="ctr">
              <a:buSzPct val="110000"/>
              <a:buFont typeface="Wingdings" pitchFamily="2" charset="2"/>
              <a:buNone/>
            </a:pPr>
            <a:endParaRPr lang="bg-BG" sz="1400" b="1" dirty="0"/>
          </a:p>
          <a:p>
            <a:pPr algn="ctr"/>
            <a:endParaRPr lang="bg-BG" dirty="0"/>
          </a:p>
        </p:txBody>
      </p:sp>
      <p:pic>
        <p:nvPicPr>
          <p:cNvPr id="1026" name="Picture 2" descr="I:\MarkComm\Operational marketing\SGEB Logos_Style Guides\OLD\Logo_no_sloga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82789" y="6130925"/>
            <a:ext cx="2486574" cy="371475"/>
          </a:xfrm>
          <a:prstGeom prst="rect">
            <a:avLst/>
          </a:prstGeom>
          <a:noFill/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967" y="1286668"/>
            <a:ext cx="8901404" cy="12791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540" y="848297"/>
            <a:ext cx="8482988" cy="1498295"/>
          </a:xfrm>
        </p:spPr>
        <p:txBody>
          <a:bodyPr/>
          <a:lstStyle/>
          <a:p>
            <a:pPr algn="ctr"/>
            <a:r>
              <a:rPr lang="bg-BG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bg-BG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bg-BG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Градска мобилност</a:t>
            </a:r>
            <a:br>
              <a:rPr lang="bg-BG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bg-BG" sz="1800" dirty="0">
                <a:solidFill>
                  <a:schemeClr val="accent2">
                    <a:lumMod val="75000"/>
                  </a:schemeClr>
                </a:solidFill>
              </a:rPr>
              <a:t>наземни, подземни, многоетажни </a:t>
            </a:r>
            <a:r>
              <a:rPr lang="bg-BG" sz="1800" dirty="0" smtClean="0">
                <a:solidFill>
                  <a:schemeClr val="accent2">
                    <a:lumMod val="75000"/>
                  </a:schemeClr>
                </a:solidFill>
              </a:rPr>
              <a:t>паркинги</a:t>
            </a:r>
            <a:br>
              <a:rPr lang="bg-BG" sz="18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bg-BG" sz="1800" dirty="0">
                <a:solidFill>
                  <a:schemeClr val="accent2">
                    <a:lumMod val="75000"/>
                  </a:schemeClr>
                </a:solidFill>
              </a:rPr>
              <a:t>възможност за съчетание с грант по ОПРР 2014 - 2020</a:t>
            </a:r>
            <a:r>
              <a:rPr lang="bg-BG" sz="18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bg-BG" sz="18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bg-BG" dirty="0" smtClean="0">
                <a:solidFill>
                  <a:schemeClr val="tx1"/>
                </a:solidFill>
              </a:rPr>
              <a:t> </a:t>
            </a:r>
            <a:r>
              <a:rPr lang="bg-BG" sz="1400" dirty="0" smtClean="0">
                <a:solidFill>
                  <a:schemeClr val="tx1"/>
                </a:solidFill>
              </a:rPr>
              <a:t>Община </a:t>
            </a:r>
            <a:r>
              <a:rPr lang="bg-BG" sz="1400" dirty="0">
                <a:solidFill>
                  <a:schemeClr val="tx1"/>
                </a:solidFill>
              </a:rPr>
              <a:t>Варна </a:t>
            </a:r>
            <a:br>
              <a:rPr lang="bg-BG" sz="1400" dirty="0">
                <a:solidFill>
                  <a:schemeClr val="tx1"/>
                </a:solidFill>
              </a:rPr>
            </a:br>
            <a:r>
              <a:rPr lang="bg-BG" sz="1400" dirty="0">
                <a:solidFill>
                  <a:schemeClr val="tx1"/>
                </a:solidFill>
              </a:rPr>
              <a:t>Разширяване на съществуващ </a:t>
            </a:r>
            <a:r>
              <a:rPr lang="bg-BG" sz="1400" dirty="0" smtClean="0">
                <a:solidFill>
                  <a:schemeClr val="tx1"/>
                </a:solidFill>
              </a:rPr>
              <a:t>наземен </a:t>
            </a:r>
            <a:r>
              <a:rPr lang="bg-BG" sz="1400" dirty="0">
                <a:solidFill>
                  <a:schemeClr val="tx1"/>
                </a:solidFill>
              </a:rPr>
              <a:t>паркинг на бул. Приморски и </a:t>
            </a:r>
            <a:r>
              <a:rPr lang="bg-BG" sz="1400" dirty="0" smtClean="0">
                <a:solidFill>
                  <a:schemeClr val="tx1"/>
                </a:solidFill>
              </a:rPr>
              <a:t>рехабилитация </a:t>
            </a:r>
            <a:r>
              <a:rPr lang="bg-BG" sz="1400" dirty="0">
                <a:solidFill>
                  <a:schemeClr val="tx1"/>
                </a:solidFill>
              </a:rPr>
              <a:t>на </a:t>
            </a:r>
            <a:r>
              <a:rPr lang="bg-BG" sz="1400" dirty="0" smtClean="0">
                <a:solidFill>
                  <a:schemeClr val="tx1"/>
                </a:solidFill>
              </a:rPr>
              <a:t/>
            </a:r>
            <a:br>
              <a:rPr lang="bg-BG" sz="1400" dirty="0" smtClean="0">
                <a:solidFill>
                  <a:schemeClr val="tx1"/>
                </a:solidFill>
              </a:rPr>
            </a:br>
            <a:r>
              <a:rPr lang="bg-BG" sz="1400" dirty="0" smtClean="0">
                <a:solidFill>
                  <a:schemeClr val="tx1"/>
                </a:solidFill>
              </a:rPr>
              <a:t>ул</a:t>
            </a:r>
            <a:r>
              <a:rPr lang="bg-BG" sz="1400" dirty="0">
                <a:solidFill>
                  <a:schemeClr val="tx1"/>
                </a:solidFill>
              </a:rPr>
              <a:t>. 8-ми Ноември в гр. Варна – бюджет на проекта 1 100 000 лева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478795"/>
            <a:ext cx="4040188" cy="506776"/>
          </a:xfrm>
        </p:spPr>
        <p:txBody>
          <a:bodyPr/>
          <a:lstStyle/>
          <a:p>
            <a:pPr algn="ctr"/>
            <a:r>
              <a:rPr lang="bg-BG" sz="1800" dirty="0" smtClean="0"/>
              <a:t>СЛЕД</a:t>
            </a:r>
            <a:endParaRPr lang="bg-BG" sz="18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896" y="2985571"/>
            <a:ext cx="3974135" cy="2985017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478795"/>
            <a:ext cx="4041775" cy="506776"/>
          </a:xfrm>
        </p:spPr>
        <p:txBody>
          <a:bodyPr/>
          <a:lstStyle/>
          <a:p>
            <a:pPr algn="ctr"/>
            <a:r>
              <a:rPr lang="bg-BG" sz="1800" dirty="0" smtClean="0"/>
              <a:t>СЛЕД</a:t>
            </a:r>
            <a:endParaRPr lang="bg-BG" sz="1800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6" y="3032960"/>
            <a:ext cx="4041774" cy="2890238"/>
          </a:xfrm>
        </p:spPr>
      </p:pic>
    </p:spTree>
    <p:extLst>
      <p:ext uri="{BB962C8B-B14F-4D97-AF65-F5344CB8AC3E}">
        <p14:creationId xmlns:p14="http://schemas.microsoft.com/office/powerpoint/2010/main" val="483147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bg-BG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Паркове, зони за развлечение, зоопаркове</a:t>
            </a:r>
            <a:endParaRPr lang="bg-BG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267339"/>
            <a:ext cx="3918858" cy="3331028"/>
          </a:xfr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6605" y="2267338"/>
            <a:ext cx="4164881" cy="3331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81333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84237"/>
            <a:ext cx="8229600" cy="897910"/>
          </a:xfrm>
        </p:spPr>
        <p:txBody>
          <a:bodyPr/>
          <a:lstStyle/>
          <a:p>
            <a:pPr algn="ctr"/>
            <a:r>
              <a:rPr lang="bg-BG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Места за култура и развлечение </a:t>
            </a:r>
            <a:br>
              <a:rPr lang="bg-BG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bg-BG" sz="18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кина</a:t>
            </a:r>
            <a:r>
              <a:rPr lang="bg-BG" sz="18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музеи, театри, </a:t>
            </a:r>
            <a:r>
              <a:rPr lang="bg-BG" sz="18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галерии</a:t>
            </a:r>
            <a:br>
              <a:rPr lang="bg-BG" sz="18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bg-BG" sz="18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разширяване </a:t>
            </a:r>
            <a:r>
              <a:rPr lang="bg-BG" sz="18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дейностите, </a:t>
            </a:r>
            <a:r>
              <a:rPr lang="bg-BG" sz="18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които тези пространства могат да се ползват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978089"/>
            <a:ext cx="8229600" cy="3879429"/>
          </a:xfrm>
        </p:spPr>
      </p:pic>
    </p:spTree>
    <p:extLst>
      <p:ext uri="{BB962C8B-B14F-4D97-AF65-F5344CB8AC3E}">
        <p14:creationId xmlns:p14="http://schemas.microsoft.com/office/powerpoint/2010/main" val="9761459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84238"/>
            <a:ext cx="8229600" cy="636652"/>
          </a:xfrm>
        </p:spPr>
        <p:txBody>
          <a:bodyPr/>
          <a:lstStyle/>
          <a:p>
            <a:pPr algn="ctr"/>
            <a:r>
              <a:rPr lang="bg-BG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Публични </a:t>
            </a:r>
            <a:r>
              <a:rPr lang="bg-BG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услуги</a:t>
            </a:r>
            <a:br>
              <a:rPr lang="bg-BG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bg-BG" sz="18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градско осветление, отопление, вода, отпадъци</a:t>
            </a:r>
            <a:endParaRPr lang="bg-BG" sz="18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68843"/>
            <a:ext cx="4282752" cy="3988676"/>
          </a:xfrm>
        </p:spPr>
      </p:pic>
      <p:sp>
        <p:nvSpPr>
          <p:cNvPr id="3" name="AutoShape 4" descr="Резултат с изображение за топлофикация тръб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bg-BG"/>
          </a:p>
        </p:txBody>
      </p:sp>
      <p:sp>
        <p:nvSpPr>
          <p:cNvPr id="5" name="AutoShape 6" descr="Резултат с изображение за топлофикация тръби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bg-BG"/>
          </a:p>
        </p:txBody>
      </p:sp>
      <p:pic>
        <p:nvPicPr>
          <p:cNvPr id="1032" name="Picture 8" descr="http://nws2.bnt.bg/p/1/6/16113-179267-810x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4310" y="1868843"/>
            <a:ext cx="4197867" cy="3988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64547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421588" y="1089512"/>
            <a:ext cx="8229600" cy="258762"/>
          </a:xfrm>
        </p:spPr>
        <p:txBody>
          <a:bodyPr/>
          <a:lstStyle/>
          <a:p>
            <a:pPr algn="ctr"/>
            <a:r>
              <a:rPr lang="bg-BG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ИПГВР – възможности за развитие и промяна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21588" y="1860421"/>
            <a:ext cx="8229600" cy="3924559"/>
          </a:xfrm>
        </p:spPr>
        <p:txBody>
          <a:bodyPr/>
          <a:lstStyle/>
          <a:p>
            <a:pPr algn="just">
              <a:spcBef>
                <a:spcPts val="400"/>
              </a:spcBef>
              <a:buClr>
                <a:schemeClr val="accent2">
                  <a:lumMod val="75000"/>
                </a:schemeClr>
              </a:buClr>
              <a:buFont typeface="Wingdings" pitchFamily="2" charset="2"/>
              <a:buChar char="ü"/>
            </a:pPr>
            <a:r>
              <a:rPr lang="bg-BG" sz="1200" b="0" dirty="0" smtClean="0">
                <a:cs typeface="Arial" charset="0"/>
              </a:rPr>
              <a:t>При </a:t>
            </a:r>
            <a:r>
              <a:rPr lang="bg-BG" sz="1200" b="0" dirty="0">
                <a:cs typeface="Arial" charset="0"/>
              </a:rPr>
              <a:t>изготвянето им са включени малко </a:t>
            </a:r>
            <a:r>
              <a:rPr lang="bg-BG" sz="1200" b="0" dirty="0" smtClean="0">
                <a:cs typeface="Arial" charset="0"/>
              </a:rPr>
              <a:t>и силно абстрактни идеи </a:t>
            </a:r>
            <a:r>
              <a:rPr lang="bg-BG" sz="1200" b="0" dirty="0">
                <a:cs typeface="Arial" charset="0"/>
              </a:rPr>
              <a:t>за проекти </a:t>
            </a:r>
            <a:r>
              <a:rPr lang="bg-BG" sz="1200" b="0" dirty="0" smtClean="0">
                <a:cs typeface="Arial" charset="0"/>
              </a:rPr>
              <a:t>с потенциал за финансиране с инструменти;</a:t>
            </a:r>
          </a:p>
          <a:p>
            <a:pPr algn="just">
              <a:spcBef>
                <a:spcPts val="400"/>
              </a:spcBef>
              <a:buClr>
                <a:schemeClr val="accent2">
                  <a:lumMod val="75000"/>
                </a:schemeClr>
              </a:buClr>
              <a:buFont typeface="Wingdings" pitchFamily="2" charset="2"/>
              <a:buChar char="ü"/>
            </a:pPr>
            <a:endParaRPr lang="bg-BG" sz="1200" b="0" dirty="0" smtClean="0">
              <a:cs typeface="Arial" charset="0"/>
            </a:endParaRPr>
          </a:p>
          <a:p>
            <a:pPr algn="just">
              <a:spcBef>
                <a:spcPts val="400"/>
              </a:spcBef>
              <a:buClr>
                <a:schemeClr val="accent2">
                  <a:lumMod val="75000"/>
                </a:schemeClr>
              </a:buClr>
              <a:buFont typeface="Wingdings" pitchFamily="2" charset="2"/>
              <a:buChar char="ü"/>
            </a:pPr>
            <a:r>
              <a:rPr lang="bg-BG" sz="1200" b="0" dirty="0" smtClean="0">
                <a:cs typeface="Arial" charset="0"/>
              </a:rPr>
              <a:t>Бизнесът </a:t>
            </a:r>
            <a:r>
              <a:rPr lang="bg-BG" sz="1200" b="0" dirty="0">
                <a:cs typeface="Arial" charset="0"/>
              </a:rPr>
              <a:t>и локациите с интерес от частния сектор са останали в повече случаи извън одобрените </a:t>
            </a:r>
            <a:r>
              <a:rPr lang="bg-BG" sz="1200" b="0" dirty="0" smtClean="0">
                <a:cs typeface="Arial" charset="0"/>
              </a:rPr>
              <a:t>зони;</a:t>
            </a:r>
          </a:p>
          <a:p>
            <a:pPr algn="just">
              <a:spcBef>
                <a:spcPts val="400"/>
              </a:spcBef>
              <a:buClr>
                <a:schemeClr val="accent2">
                  <a:lumMod val="75000"/>
                </a:schemeClr>
              </a:buClr>
              <a:buFont typeface="Wingdings" pitchFamily="2" charset="2"/>
              <a:buChar char="ü"/>
            </a:pPr>
            <a:endParaRPr lang="bg-BG" sz="1200" b="0" dirty="0" smtClean="0">
              <a:cs typeface="Arial" charset="0"/>
            </a:endParaRPr>
          </a:p>
          <a:p>
            <a:pPr algn="just">
              <a:spcBef>
                <a:spcPts val="400"/>
              </a:spcBef>
              <a:buClr>
                <a:schemeClr val="accent2">
                  <a:lumMod val="75000"/>
                </a:schemeClr>
              </a:buClr>
              <a:buFont typeface="Wingdings" pitchFamily="2" charset="2"/>
              <a:buChar char="ü"/>
            </a:pPr>
            <a:r>
              <a:rPr lang="bg-BG" sz="1200" b="0" dirty="0" smtClean="0">
                <a:cs typeface="Arial" charset="0"/>
              </a:rPr>
              <a:t>Плановете, при създаването си, фиксират зони и проекти за следващите 10 години; не се стимулира гъвкавостта и привличане на частни партньорства;</a:t>
            </a:r>
          </a:p>
          <a:p>
            <a:pPr algn="just">
              <a:spcBef>
                <a:spcPts val="400"/>
              </a:spcBef>
              <a:buClr>
                <a:schemeClr val="accent2">
                  <a:lumMod val="75000"/>
                </a:schemeClr>
              </a:buClr>
              <a:buFont typeface="Wingdings" pitchFamily="2" charset="2"/>
              <a:buChar char="ü"/>
            </a:pPr>
            <a:endParaRPr lang="bg-BG" sz="1200" b="0" dirty="0" smtClean="0">
              <a:cs typeface="Arial" charset="0"/>
            </a:endParaRPr>
          </a:p>
          <a:p>
            <a:pPr algn="just">
              <a:spcBef>
                <a:spcPts val="400"/>
              </a:spcBef>
              <a:buClr>
                <a:schemeClr val="accent2">
                  <a:lumMod val="75000"/>
                </a:schemeClr>
              </a:buClr>
              <a:buFont typeface="Wingdings" pitchFamily="2" charset="2"/>
              <a:buChar char="ü"/>
            </a:pPr>
            <a:r>
              <a:rPr lang="bg-BG" sz="1200" b="0" dirty="0" smtClean="0">
                <a:cs typeface="Arial" charset="0"/>
              </a:rPr>
              <a:t>Промените в ИПГВР са </a:t>
            </a:r>
            <a:r>
              <a:rPr lang="bg-BG" sz="1200" b="0" dirty="0">
                <a:cs typeface="Arial" charset="0"/>
              </a:rPr>
              <a:t>възможни в много ограничени времеви интервали – през 2019г. (година за следващи местни избори) и 2022г</a:t>
            </a:r>
            <a:r>
              <a:rPr lang="bg-BG" sz="1200" b="0" dirty="0" smtClean="0">
                <a:cs typeface="Arial" charset="0"/>
              </a:rPr>
              <a:t>.;</a:t>
            </a:r>
          </a:p>
          <a:p>
            <a:pPr algn="just">
              <a:spcBef>
                <a:spcPts val="400"/>
              </a:spcBef>
              <a:buClr>
                <a:schemeClr val="accent2">
                  <a:lumMod val="75000"/>
                </a:schemeClr>
              </a:buClr>
              <a:buFont typeface="Wingdings" pitchFamily="2" charset="2"/>
              <a:buChar char="ü"/>
            </a:pPr>
            <a:endParaRPr lang="bg-BG" sz="1200" b="0" dirty="0" smtClean="0">
              <a:cs typeface="Arial" charset="0"/>
            </a:endParaRPr>
          </a:p>
          <a:p>
            <a:pPr algn="just">
              <a:spcBef>
                <a:spcPts val="400"/>
              </a:spcBef>
              <a:buClr>
                <a:schemeClr val="accent2">
                  <a:lumMod val="75000"/>
                </a:schemeClr>
              </a:buClr>
              <a:buFont typeface="Wingdings" pitchFamily="2" charset="2"/>
              <a:buChar char="ü"/>
            </a:pPr>
            <a:r>
              <a:rPr lang="bg-BG" sz="1200" b="0" dirty="0" smtClean="0">
                <a:cs typeface="Arial" charset="0"/>
              </a:rPr>
              <a:t>Процедурата </a:t>
            </a:r>
            <a:r>
              <a:rPr lang="bg-BG" sz="1200" b="0" dirty="0">
                <a:cs typeface="Arial" charset="0"/>
              </a:rPr>
              <a:t>по изменение е </a:t>
            </a:r>
            <a:r>
              <a:rPr lang="bg-BG" sz="1200" b="0" dirty="0" smtClean="0">
                <a:cs typeface="Arial" charset="0"/>
              </a:rPr>
              <a:t>сложна</a:t>
            </a:r>
            <a:r>
              <a:rPr lang="bg-BG" sz="1200" b="0" dirty="0" smtClean="0">
                <a:cs typeface="Arial" charset="0"/>
              </a:rPr>
              <a:t> </a:t>
            </a:r>
            <a:r>
              <a:rPr lang="bg-BG" sz="1200" b="0" dirty="0">
                <a:cs typeface="Arial" charset="0"/>
              </a:rPr>
              <a:t>и изисква много </a:t>
            </a:r>
            <a:r>
              <a:rPr lang="bg-BG" sz="1200" b="0" dirty="0" smtClean="0">
                <a:cs typeface="Arial" charset="0"/>
              </a:rPr>
              <a:t>добра подготовка </a:t>
            </a:r>
            <a:r>
              <a:rPr lang="bg-BG" sz="1200" b="0" dirty="0">
                <a:cs typeface="Arial" charset="0"/>
              </a:rPr>
              <a:t>и няколко нива на </a:t>
            </a:r>
            <a:r>
              <a:rPr lang="bg-BG" sz="1200" b="0" dirty="0" smtClean="0">
                <a:cs typeface="Arial" charset="0"/>
              </a:rPr>
              <a:t>съгласуване </a:t>
            </a:r>
            <a:r>
              <a:rPr lang="bg-BG" sz="1200" b="0" dirty="0">
                <a:cs typeface="Arial" charset="0"/>
              </a:rPr>
              <a:t>– УО на ОПРР, РИОСВ, общински </a:t>
            </a:r>
            <a:r>
              <a:rPr lang="bg-BG" sz="1200" b="0" dirty="0" smtClean="0">
                <a:cs typeface="Arial" charset="0"/>
              </a:rPr>
              <a:t>съвети. </a:t>
            </a:r>
            <a:endParaRPr lang="bg-BG" sz="1200" b="0" dirty="0">
              <a:cs typeface="Arial" charset="0"/>
            </a:endParaRPr>
          </a:p>
          <a:p>
            <a:pPr algn="just">
              <a:spcBef>
                <a:spcPts val="400"/>
              </a:spcBef>
              <a:buFont typeface="Wingdings" pitchFamily="2" charset="2"/>
              <a:buChar char="ü"/>
            </a:pPr>
            <a:endParaRPr lang="bg-BG" sz="1200" b="0" dirty="0">
              <a:cs typeface="Arial" charset="0"/>
            </a:endParaRPr>
          </a:p>
          <a:p>
            <a:pPr algn="just">
              <a:spcBef>
                <a:spcPts val="400"/>
              </a:spcBef>
              <a:buFont typeface="Wingdings" pitchFamily="2" charset="2"/>
              <a:buChar char="ü"/>
            </a:pPr>
            <a:endParaRPr lang="bg-BG" sz="1400" b="0" dirty="0" smtClean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574040" y="925544"/>
            <a:ext cx="8229600" cy="459740"/>
          </a:xfrm>
        </p:spPr>
        <p:txBody>
          <a:bodyPr/>
          <a:lstStyle/>
          <a:p>
            <a:pPr algn="ctr"/>
            <a:r>
              <a:rPr lang="bg-BG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Структуриране на </a:t>
            </a:r>
            <a:r>
              <a:rPr lang="bg-BG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бизнес план</a:t>
            </a:r>
            <a:endParaRPr lang="bg-BG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Content Placeholder 3"/>
          <p:cNvSpPr>
            <a:spLocks noGrp="1" noChangeArrowheads="1"/>
          </p:cNvSpPr>
          <p:nvPr>
            <p:ph idx="1"/>
          </p:nvPr>
        </p:nvSpPr>
        <p:spPr>
          <a:xfrm>
            <a:off x="574040" y="1843159"/>
            <a:ext cx="8229600" cy="3600986"/>
          </a:xfrm>
        </p:spPr>
        <p:txBody>
          <a:bodyPr wrap="square">
            <a:spAutoFit/>
          </a:bodyPr>
          <a:lstStyle/>
          <a:p>
            <a:pPr algn="just">
              <a:buClr>
                <a:schemeClr val="accent2">
                  <a:lumMod val="75000"/>
                </a:schemeClr>
              </a:buClr>
              <a:buSzPct val="110000"/>
              <a:buFont typeface="Wingdings" pitchFamily="2" charset="2"/>
              <a:buChar char="ü"/>
            </a:pPr>
            <a:r>
              <a:rPr lang="bg-BG" sz="1200" dirty="0" smtClean="0"/>
              <a:t>Описание </a:t>
            </a:r>
            <a:r>
              <a:rPr lang="bg-BG" sz="1200" dirty="0"/>
              <a:t>концепцията на проекта</a:t>
            </a:r>
            <a:r>
              <a:rPr lang="bg-BG" sz="1200" b="0" dirty="0"/>
              <a:t>  - Защо ще инвестираме? Какво искаме да облагородим? Какво ново искаме да създадем? Кой ще го ползва? </a:t>
            </a:r>
            <a:endParaRPr lang="bg-BG" sz="1200" b="0" dirty="0" smtClean="0"/>
          </a:p>
          <a:p>
            <a:pPr algn="just">
              <a:buClr>
                <a:schemeClr val="accent2">
                  <a:lumMod val="75000"/>
                </a:schemeClr>
              </a:buClr>
              <a:buSzPct val="110000"/>
              <a:buFont typeface="Wingdings" pitchFamily="2" charset="2"/>
              <a:buChar char="ü"/>
            </a:pPr>
            <a:endParaRPr lang="bg-BG" sz="1200" b="0" dirty="0" smtClean="0"/>
          </a:p>
          <a:p>
            <a:pPr algn="just">
              <a:buClr>
                <a:schemeClr val="accent2">
                  <a:lumMod val="75000"/>
                </a:schemeClr>
              </a:buClr>
              <a:buSzPct val="110000"/>
              <a:buFont typeface="Wingdings" pitchFamily="2" charset="2"/>
              <a:buChar char="ü"/>
            </a:pPr>
            <a:r>
              <a:rPr lang="bg-BG" sz="1200" dirty="0" smtClean="0"/>
              <a:t>Ефект </a:t>
            </a:r>
            <a:r>
              <a:rPr lang="bg-BG" sz="1200" dirty="0"/>
              <a:t>за града </a:t>
            </a:r>
            <a:r>
              <a:rPr lang="bg-BG" sz="1200" b="0" dirty="0"/>
              <a:t>– икономически, естетически, житейски, социален ефект върху взаимодействието вътре в местната </a:t>
            </a:r>
            <a:r>
              <a:rPr lang="bg-BG" sz="1200" b="0" dirty="0" smtClean="0"/>
              <a:t>общност;</a:t>
            </a:r>
          </a:p>
          <a:p>
            <a:pPr algn="just">
              <a:buClr>
                <a:schemeClr val="accent2">
                  <a:lumMod val="75000"/>
                </a:schemeClr>
              </a:buClr>
              <a:buSzPct val="110000"/>
              <a:buFont typeface="Wingdings" pitchFamily="2" charset="2"/>
              <a:buChar char="ü"/>
            </a:pPr>
            <a:endParaRPr lang="bg-BG" sz="1200" b="0" dirty="0" smtClean="0"/>
          </a:p>
          <a:p>
            <a:pPr algn="just">
              <a:buClr>
                <a:schemeClr val="accent2">
                  <a:lumMod val="75000"/>
                </a:schemeClr>
              </a:buClr>
              <a:buSzPct val="110000"/>
              <a:buFont typeface="Wingdings" pitchFamily="2" charset="2"/>
              <a:buChar char="ü"/>
            </a:pPr>
            <a:r>
              <a:rPr lang="bg-BG" sz="1200" dirty="0" smtClean="0"/>
              <a:t>Бюджет </a:t>
            </a:r>
            <a:r>
              <a:rPr lang="bg-BG" sz="1200" dirty="0"/>
              <a:t>на проекта </a:t>
            </a:r>
            <a:r>
              <a:rPr lang="bg-BG" sz="1200" b="0" dirty="0"/>
              <a:t>– на база идейна разработка или технически проект; съобразяване с правилата за допустимост на инвестиционните разходите по </a:t>
            </a:r>
            <a:r>
              <a:rPr lang="bg-BG" sz="1200" b="0" dirty="0" smtClean="0"/>
              <a:t>Оперативните </a:t>
            </a:r>
            <a:r>
              <a:rPr lang="bg-BG" sz="1200" b="0" dirty="0"/>
              <a:t>програми; включване при нужда на оперативни разходи в началния период на </a:t>
            </a:r>
            <a:r>
              <a:rPr lang="bg-BG" sz="1200" b="0" dirty="0" smtClean="0"/>
              <a:t>експлоатация;</a:t>
            </a:r>
          </a:p>
          <a:p>
            <a:pPr algn="just">
              <a:buClr>
                <a:schemeClr val="accent2">
                  <a:lumMod val="75000"/>
                </a:schemeClr>
              </a:buClr>
              <a:buSzPct val="110000"/>
              <a:buFont typeface="Wingdings" pitchFamily="2" charset="2"/>
              <a:buChar char="ü"/>
            </a:pPr>
            <a:endParaRPr lang="bg-BG" sz="1200" b="0" dirty="0">
              <a:cs typeface="Arial" charset="0"/>
            </a:endParaRPr>
          </a:p>
          <a:p>
            <a:pPr algn="just">
              <a:buClr>
                <a:schemeClr val="accent2">
                  <a:lumMod val="75000"/>
                </a:schemeClr>
              </a:buClr>
              <a:buSzPct val="110000"/>
              <a:buFont typeface="Wingdings" pitchFamily="2" charset="2"/>
              <a:buChar char="ü"/>
            </a:pPr>
            <a:r>
              <a:rPr lang="bg-BG" sz="1200" dirty="0" smtClean="0"/>
              <a:t>Реалистична </a:t>
            </a:r>
            <a:r>
              <a:rPr lang="bg-BG" sz="1200" dirty="0"/>
              <a:t>прогноза за оперативни приходи и оперативни </a:t>
            </a:r>
            <a:r>
              <a:rPr lang="bg-BG" sz="1200" dirty="0" smtClean="0"/>
              <a:t>разходи</a:t>
            </a:r>
            <a:r>
              <a:rPr lang="bg-BG" sz="1200" dirty="0"/>
              <a:t> за срока на изплащане на инвестицията/погасяване на </a:t>
            </a:r>
            <a:r>
              <a:rPr lang="bg-BG" sz="1200" dirty="0" smtClean="0"/>
              <a:t>кредита</a:t>
            </a:r>
            <a:r>
              <a:rPr lang="bg-BG" sz="1200" b="0" dirty="0" smtClean="0"/>
              <a:t>;</a:t>
            </a:r>
          </a:p>
          <a:p>
            <a:pPr algn="just">
              <a:buClr>
                <a:schemeClr val="accent2">
                  <a:lumMod val="75000"/>
                </a:schemeClr>
              </a:buClr>
              <a:buSzPct val="110000"/>
              <a:buFont typeface="Wingdings" pitchFamily="2" charset="2"/>
              <a:buChar char="ü"/>
            </a:pPr>
            <a:endParaRPr lang="bg-BG" sz="1200" b="0" dirty="0" smtClean="0"/>
          </a:p>
          <a:p>
            <a:pPr algn="just">
              <a:buClr>
                <a:schemeClr val="accent2">
                  <a:lumMod val="75000"/>
                </a:schemeClr>
              </a:buClr>
              <a:buSzPct val="110000"/>
              <a:buFont typeface="Wingdings" pitchFamily="2" charset="2"/>
              <a:buChar char="ü"/>
            </a:pPr>
            <a:r>
              <a:rPr lang="bg-BG" sz="1200" dirty="0" smtClean="0"/>
              <a:t>Екип </a:t>
            </a:r>
            <a:r>
              <a:rPr lang="bg-BG" sz="1200" dirty="0"/>
              <a:t>и лидер </a:t>
            </a:r>
            <a:r>
              <a:rPr lang="bg-BG" sz="1200" dirty="0" smtClean="0"/>
              <a:t>на </a:t>
            </a:r>
            <a:r>
              <a:rPr lang="bg-BG" sz="1200" dirty="0"/>
              <a:t>проекта </a:t>
            </a:r>
            <a:r>
              <a:rPr lang="bg-BG" sz="1200" b="0" dirty="0"/>
              <a:t>– отговорен за изготвяне на бизнес плана, реализирането и последващото управление на </a:t>
            </a:r>
            <a:r>
              <a:rPr lang="bg-BG" sz="1200" b="0" dirty="0" smtClean="0"/>
              <a:t>проекта;</a:t>
            </a:r>
          </a:p>
          <a:p>
            <a:pPr algn="just">
              <a:buClr>
                <a:schemeClr val="accent2">
                  <a:lumMod val="75000"/>
                </a:schemeClr>
              </a:buClr>
              <a:buSzPct val="110000"/>
              <a:buFont typeface="Wingdings" pitchFamily="2" charset="2"/>
              <a:buChar char="ü"/>
            </a:pPr>
            <a:endParaRPr lang="bg-BG" sz="1200" b="0" dirty="0" smtClean="0"/>
          </a:p>
          <a:p>
            <a:pPr algn="just">
              <a:buClr>
                <a:schemeClr val="accent2">
                  <a:lumMod val="75000"/>
                </a:schemeClr>
              </a:buClr>
              <a:buSzPct val="110000"/>
              <a:buFont typeface="Wingdings" pitchFamily="2" charset="2"/>
              <a:buChar char="ü"/>
            </a:pPr>
            <a:r>
              <a:rPr lang="bg-BG" sz="1200" dirty="0" smtClean="0"/>
              <a:t>Подкрепа </a:t>
            </a:r>
            <a:r>
              <a:rPr lang="bg-BG" sz="1200" dirty="0"/>
              <a:t>от градския фонд във всяка стъпка по проекта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32" name="Text Box 36"/>
          <p:cNvSpPr txBox="1">
            <a:spLocks noChangeArrowheads="1"/>
          </p:cNvSpPr>
          <p:nvPr/>
        </p:nvSpPr>
        <p:spPr bwMode="auto">
          <a:xfrm>
            <a:off x="1945640" y="5626100"/>
            <a:ext cx="50165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marL="342900" indent="-342900" algn="ctr"/>
            <a:r>
              <a:rPr lang="en-US" sz="2400" b="1" dirty="0">
                <a:solidFill>
                  <a:srgbClr val="4D4D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www.jessicafund.bg</a:t>
            </a:r>
            <a:endParaRPr lang="bg-BG" sz="2400" b="1" dirty="0">
              <a:solidFill>
                <a:srgbClr val="4D4D4D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sp>
        <p:nvSpPr>
          <p:cNvPr id="12291" name="Rectangle 3"/>
          <p:cNvSpPr txBox="1">
            <a:spLocks noChangeArrowheads="1"/>
          </p:cNvSpPr>
          <p:nvPr/>
        </p:nvSpPr>
        <p:spPr bwMode="auto">
          <a:xfrm rot="10800000" flipV="1">
            <a:off x="304800" y="4442559"/>
            <a:ext cx="8432800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bg-BG" sz="1300" i="1" dirty="0">
                <a:latin typeface="Arial" pitchFamily="34" charset="0"/>
                <a:cs typeface="Arial" pitchFamily="34" charset="0"/>
              </a:rPr>
              <a:t>Този документ е </a:t>
            </a:r>
            <a:r>
              <a:rPr lang="bg-BG" sz="1300" i="1" dirty="0" smtClean="0">
                <a:latin typeface="Arial" pitchFamily="34" charset="0"/>
                <a:cs typeface="Arial" pitchFamily="34" charset="0"/>
              </a:rPr>
              <a:t>създаден в рамките на инициатива JESSICA, която се осъществява с финансовата подкрепа на Оперативна програма Регионално развитие 2007-2013 г., съфинансирана от Европейския съюз чрез Европейския фонд за регионално развитие</a:t>
            </a:r>
            <a:r>
              <a:rPr lang="bg-BG" sz="1300" i="1" dirty="0">
                <a:latin typeface="Arial" pitchFamily="34" charset="0"/>
                <a:cs typeface="Arial" pitchFamily="34" charset="0"/>
              </a:rPr>
              <a:t>. Цялата отговорност за съдържанието на публикацията се носи от “Регионален фонд за градско развитие” АД и при никакви обстоятелства не може да се счита, че този документ отразява официалното становище на Европейския съюз и Договарящия орган.</a:t>
            </a:r>
          </a:p>
        </p:txBody>
      </p:sp>
      <p:sp>
        <p:nvSpPr>
          <p:cNvPr id="12294" name="TextBox 6"/>
          <p:cNvSpPr txBox="1">
            <a:spLocks noChangeArrowheads="1"/>
          </p:cNvSpPr>
          <p:nvPr/>
        </p:nvSpPr>
        <p:spPr bwMode="auto">
          <a:xfrm>
            <a:off x="1899920" y="3898900"/>
            <a:ext cx="56261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bg-BG" sz="2400" b="1" i="1" dirty="0"/>
              <a:t>Инвестираме във вашето бъдеще</a:t>
            </a:r>
          </a:p>
        </p:txBody>
      </p:sp>
      <p:pic>
        <p:nvPicPr>
          <p:cNvPr id="7" name="Picture 2" descr="I:\MarkComm\Operational marketing\SGEB Logos_Style Guides\OLD\Logo_no_slog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14189" y="6118225"/>
            <a:ext cx="2486574" cy="371475"/>
          </a:xfrm>
          <a:prstGeom prst="rect">
            <a:avLst/>
          </a:prstGeom>
          <a:noFill/>
        </p:spPr>
      </p:pic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304800" y="1625173"/>
            <a:ext cx="274574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400" b="1" dirty="0" smtClean="0"/>
              <a:t>Мартин Заимов </a:t>
            </a:r>
          </a:p>
          <a:p>
            <a:r>
              <a:rPr lang="ru-RU" sz="1400" dirty="0" smtClean="0"/>
              <a:t>Изпълнителен директор </a:t>
            </a:r>
          </a:p>
          <a:p>
            <a:r>
              <a:rPr lang="ru-RU" sz="1400" dirty="0" smtClean="0"/>
              <a:t>"Регионален фонд за градско развитие" АД</a:t>
            </a:r>
          </a:p>
          <a:p>
            <a:r>
              <a:rPr lang="ru-RU" sz="1400" dirty="0" smtClean="0"/>
              <a:t>бул. Александър Стамболийски 73</a:t>
            </a:r>
            <a:br>
              <a:rPr lang="ru-RU" sz="1400" dirty="0" smtClean="0"/>
            </a:br>
            <a:r>
              <a:rPr lang="ru-RU" sz="1400" dirty="0" smtClean="0"/>
              <a:t>София 1303</a:t>
            </a:r>
          </a:p>
          <a:p>
            <a:r>
              <a:rPr lang="ru-RU" sz="1400" dirty="0" smtClean="0"/>
              <a:t>Тел.:  +359 2 937 04 38</a:t>
            </a:r>
          </a:p>
          <a:p>
            <a:r>
              <a:rPr lang="ru-RU" sz="1400" dirty="0" smtClean="0"/>
              <a:t>Мобилен:  +359 888 552 292</a:t>
            </a:r>
            <a:br>
              <a:rPr lang="ru-RU" sz="1400" dirty="0" smtClean="0"/>
            </a:br>
            <a:r>
              <a:rPr lang="en-US" sz="1200" u="sng" dirty="0" smtClean="0">
                <a:solidFill>
                  <a:srgbClr val="0070C0"/>
                </a:solidFill>
                <a:hlinkClick r:id="rId3"/>
              </a:rPr>
              <a:t>martin.z@jessicafund.bg</a:t>
            </a:r>
            <a:r>
              <a:rPr lang="ru-RU" sz="1400" dirty="0" smtClean="0"/>
              <a:t>            </a:t>
            </a: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5970270" y="1625172"/>
            <a:ext cx="270764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bg-BG" sz="1400" b="1" dirty="0" smtClean="0"/>
              <a:t>Ралица Груева</a:t>
            </a:r>
            <a:endParaRPr lang="ru-RU" sz="1400" b="1" dirty="0" smtClean="0"/>
          </a:p>
          <a:p>
            <a:r>
              <a:rPr lang="ru-RU" sz="1400" dirty="0" smtClean="0"/>
              <a:t>Мениджър инвестиции</a:t>
            </a:r>
          </a:p>
          <a:p>
            <a:r>
              <a:rPr lang="ru-RU" sz="1400" dirty="0" smtClean="0"/>
              <a:t>"Регионален фонд за градско развитие" АД</a:t>
            </a:r>
          </a:p>
          <a:p>
            <a:r>
              <a:rPr lang="ru-RU" sz="1400" dirty="0" smtClean="0"/>
              <a:t>бул. Александър Стамболийски 73</a:t>
            </a:r>
            <a:br>
              <a:rPr lang="ru-RU" sz="1400" dirty="0" smtClean="0"/>
            </a:br>
            <a:r>
              <a:rPr lang="ru-RU" sz="1400" dirty="0" smtClean="0"/>
              <a:t>София 1303</a:t>
            </a:r>
          </a:p>
          <a:p>
            <a:r>
              <a:rPr lang="ru-RU" sz="1400" dirty="0" smtClean="0"/>
              <a:t>Тел.:  +359 2 937 06 46</a:t>
            </a:r>
          </a:p>
          <a:p>
            <a:r>
              <a:rPr lang="ru-RU" sz="1400" dirty="0" smtClean="0"/>
              <a:t>Мобилен:  +359 894 334 308 </a:t>
            </a:r>
            <a:br>
              <a:rPr lang="ru-RU" sz="1400" dirty="0" smtClean="0"/>
            </a:br>
            <a:r>
              <a:rPr lang="en-US" sz="1200" u="sng" dirty="0" err="1">
                <a:solidFill>
                  <a:srgbClr val="0070C0"/>
                </a:solidFill>
                <a:hlinkClick r:id="rId4"/>
              </a:rPr>
              <a:t>ralitsa.grueva</a:t>
            </a:r>
            <a:r>
              <a:rPr lang="ru-RU" sz="1200" u="sng" dirty="0" smtClean="0">
                <a:solidFill>
                  <a:srgbClr val="0070C0"/>
                </a:solidFill>
                <a:hlinkClick r:id="rId4"/>
              </a:rPr>
              <a:t>@jessicafund.bg</a:t>
            </a:r>
            <a:r>
              <a:rPr lang="ru-RU" sz="1400" dirty="0" smtClean="0"/>
              <a:t>         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 bwMode="auto">
          <a:xfrm>
            <a:off x="482600" y="825500"/>
            <a:ext cx="8229600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2400" b="1" i="0" u="sng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Контакти</a:t>
            </a: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3224530" y="1625172"/>
            <a:ext cx="2745740" cy="2215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400" b="1" dirty="0" smtClean="0"/>
              <a:t>Алис Мъгърдичян </a:t>
            </a:r>
          </a:p>
          <a:p>
            <a:r>
              <a:rPr lang="ru-RU" sz="1400" dirty="0" smtClean="0"/>
              <a:t>Оперативен директор </a:t>
            </a:r>
          </a:p>
          <a:p>
            <a:r>
              <a:rPr lang="ru-RU" sz="1400" dirty="0" smtClean="0"/>
              <a:t>"Регионален фонд за градско развитие" АД</a:t>
            </a:r>
          </a:p>
          <a:p>
            <a:r>
              <a:rPr lang="ru-RU" sz="1400" dirty="0" smtClean="0"/>
              <a:t>бул. Александър Стамболийски 73</a:t>
            </a:r>
            <a:br>
              <a:rPr lang="ru-RU" sz="1400" dirty="0" smtClean="0"/>
            </a:br>
            <a:r>
              <a:rPr lang="ru-RU" sz="1400" dirty="0" smtClean="0"/>
              <a:t>София 1303</a:t>
            </a:r>
          </a:p>
          <a:p>
            <a:r>
              <a:rPr lang="ru-RU" sz="1400" dirty="0" smtClean="0"/>
              <a:t>Тел.:  +359 2 937 06 00</a:t>
            </a:r>
          </a:p>
          <a:p>
            <a:r>
              <a:rPr lang="ru-RU" sz="1400" dirty="0" smtClean="0"/>
              <a:t>Мобилен:  +359 896 885 110 </a:t>
            </a:r>
            <a:br>
              <a:rPr lang="ru-RU" sz="1400" dirty="0" smtClean="0"/>
            </a:br>
            <a:r>
              <a:rPr lang="ru-RU" sz="1200" u="sng" dirty="0" smtClean="0">
                <a:solidFill>
                  <a:srgbClr val="0070C0"/>
                </a:solidFill>
                <a:hlinkClick r:id="rId5"/>
              </a:rPr>
              <a:t>alis.magardichyan@jessicafund.bg</a:t>
            </a:r>
            <a:endParaRPr lang="ru-RU" sz="1200" u="sng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itle 6"/>
          <p:cNvSpPr>
            <a:spLocks noGrp="1"/>
          </p:cNvSpPr>
          <p:nvPr>
            <p:ph type="title"/>
          </p:nvPr>
        </p:nvSpPr>
        <p:spPr>
          <a:xfrm>
            <a:off x="381000" y="895382"/>
            <a:ext cx="8229600" cy="597515"/>
          </a:xfrm>
        </p:spPr>
        <p:txBody>
          <a:bodyPr/>
          <a:lstStyle/>
          <a:p>
            <a:pPr algn="ctr"/>
            <a:r>
              <a:rPr lang="bg-BG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Нашата визия за философията на финансовите инструменти</a:t>
            </a:r>
          </a:p>
        </p:txBody>
      </p:sp>
      <p:sp>
        <p:nvSpPr>
          <p:cNvPr id="6148" name="Content Placeholder 2"/>
          <p:cNvSpPr>
            <a:spLocks noGrp="1"/>
          </p:cNvSpPr>
          <p:nvPr>
            <p:ph idx="1"/>
          </p:nvPr>
        </p:nvSpPr>
        <p:spPr>
          <a:xfrm>
            <a:off x="381000" y="1492898"/>
            <a:ext cx="8661400" cy="4469364"/>
          </a:xfrm>
        </p:spPr>
        <p:txBody>
          <a:bodyPr/>
          <a:lstStyle/>
          <a:p>
            <a:pPr algn="just">
              <a:spcBef>
                <a:spcPts val="300"/>
              </a:spcBef>
              <a:buClr>
                <a:schemeClr val="accent2">
                  <a:lumMod val="75000"/>
                </a:schemeClr>
              </a:buClr>
              <a:buFont typeface="Wingdings" pitchFamily="2" charset="2"/>
              <a:buChar char="ü"/>
            </a:pPr>
            <a:endParaRPr lang="bg-BG" sz="1200" dirty="0" smtClean="0"/>
          </a:p>
          <a:p>
            <a:pPr algn="just">
              <a:spcBef>
                <a:spcPts val="300"/>
              </a:spcBef>
              <a:buClr>
                <a:schemeClr val="accent2">
                  <a:lumMod val="75000"/>
                </a:schemeClr>
              </a:buClr>
              <a:buFont typeface="Wingdings" pitchFamily="2" charset="2"/>
              <a:buChar char="ü"/>
            </a:pPr>
            <a:r>
              <a:rPr lang="bg-BG" sz="1200" dirty="0" smtClean="0"/>
              <a:t>Европейските субсидии са все по-ограничени </a:t>
            </a:r>
            <a:r>
              <a:rPr lang="bg-BG" sz="1200" dirty="0"/>
              <a:t>и доказват своята неефективност</a:t>
            </a:r>
            <a:r>
              <a:rPr lang="bg-BG" sz="1200" b="0" dirty="0"/>
              <a:t>  - </a:t>
            </a:r>
            <a:r>
              <a:rPr lang="bg-BG" sz="1200" b="0" dirty="0" smtClean="0"/>
              <a:t>средствата се усвояват </a:t>
            </a:r>
            <a:r>
              <a:rPr lang="bg-BG" sz="1200" b="0" dirty="0"/>
              <a:t>без грижа за това как и дали ефективно се използват </a:t>
            </a:r>
            <a:r>
              <a:rPr lang="bg-BG" sz="1200" b="0" dirty="0" smtClean="0"/>
              <a:t>инвестициите; дали </a:t>
            </a:r>
            <a:r>
              <a:rPr lang="bg-BG" sz="1200" b="0" dirty="0"/>
              <a:t>са наистина нужни </a:t>
            </a:r>
            <a:r>
              <a:rPr lang="bg-BG" sz="1200" b="0" dirty="0" smtClean="0"/>
              <a:t>за града, липсват стимули за адекватно бюджетиране на инвестициите;</a:t>
            </a:r>
          </a:p>
          <a:p>
            <a:pPr algn="just">
              <a:spcBef>
                <a:spcPts val="300"/>
              </a:spcBef>
              <a:buClr>
                <a:schemeClr val="accent2">
                  <a:lumMod val="75000"/>
                </a:schemeClr>
              </a:buClr>
              <a:buFont typeface="Wingdings" pitchFamily="2" charset="2"/>
              <a:buChar char="ü"/>
            </a:pPr>
            <a:endParaRPr lang="bg-BG" sz="1200" b="0" dirty="0"/>
          </a:p>
          <a:p>
            <a:pPr algn="just">
              <a:spcBef>
                <a:spcPts val="300"/>
              </a:spcBef>
              <a:buClr>
                <a:schemeClr val="accent2">
                  <a:lumMod val="75000"/>
                </a:schemeClr>
              </a:buClr>
              <a:buFont typeface="Wingdings" pitchFamily="2" charset="2"/>
              <a:buChar char="ü"/>
            </a:pPr>
            <a:r>
              <a:rPr lang="bg-BG" sz="1200" dirty="0" smtClean="0"/>
              <a:t>Какво представляват финансовите инструменти?</a:t>
            </a:r>
            <a:r>
              <a:rPr lang="bg-BG" sz="1200" b="0" dirty="0" smtClean="0"/>
              <a:t> </a:t>
            </a:r>
            <a:r>
              <a:rPr lang="bg-BG" sz="1200" b="0" dirty="0"/>
              <a:t>– </a:t>
            </a:r>
            <a:r>
              <a:rPr lang="bg-BG" sz="1200" b="0" dirty="0" smtClean="0"/>
              <a:t>това са заеми</a:t>
            </a:r>
            <a:r>
              <a:rPr lang="bg-BG" sz="1200" b="0" dirty="0"/>
              <a:t>, инвестирани разумно в проекти, които в общия случай трябва да са финансово самостоятелни, т.е. да се изплащат сами и да не натоварват бюджетите на </a:t>
            </a:r>
            <a:r>
              <a:rPr lang="bg-BG" sz="1200" b="0" dirty="0" smtClean="0"/>
              <a:t>Общината; </a:t>
            </a:r>
          </a:p>
          <a:p>
            <a:pPr algn="just">
              <a:spcBef>
                <a:spcPts val="300"/>
              </a:spcBef>
              <a:buClr>
                <a:schemeClr val="accent2">
                  <a:lumMod val="75000"/>
                </a:schemeClr>
              </a:buClr>
              <a:buFont typeface="Wingdings" pitchFamily="2" charset="2"/>
              <a:buChar char="ü"/>
            </a:pPr>
            <a:endParaRPr lang="bg-BG" sz="1200" b="0" dirty="0" smtClean="0"/>
          </a:p>
          <a:p>
            <a:pPr algn="just">
              <a:spcBef>
                <a:spcPts val="300"/>
              </a:spcBef>
              <a:buClr>
                <a:schemeClr val="accent2">
                  <a:lumMod val="75000"/>
                </a:schemeClr>
              </a:buClr>
              <a:buFont typeface="Wingdings" pitchFamily="2" charset="2"/>
              <a:buChar char="ü"/>
            </a:pPr>
            <a:r>
              <a:rPr lang="bg-BG" sz="1200" dirty="0" smtClean="0"/>
              <a:t>Търсят се успешните инвестиции  - </a:t>
            </a:r>
            <a:r>
              <a:rPr lang="bg-BG" sz="1200" b="0" dirty="0" smtClean="0"/>
              <a:t>тези, които след реализацията им се управляват </a:t>
            </a:r>
            <a:r>
              <a:rPr lang="bg-BG" sz="1200" b="0" dirty="0"/>
              <a:t>разумно и предприемачески </a:t>
            </a:r>
            <a:r>
              <a:rPr lang="bg-BG" sz="1200" b="0" dirty="0" smtClean="0"/>
              <a:t>от страна на Общината;</a:t>
            </a:r>
          </a:p>
          <a:p>
            <a:pPr marL="0" indent="0" algn="just">
              <a:spcBef>
                <a:spcPts val="300"/>
              </a:spcBef>
              <a:buClr>
                <a:schemeClr val="accent2">
                  <a:lumMod val="75000"/>
                </a:schemeClr>
              </a:buClr>
              <a:buNone/>
            </a:pPr>
            <a:endParaRPr lang="bg-BG" sz="1200" b="0" dirty="0" smtClean="0"/>
          </a:p>
          <a:p>
            <a:pPr algn="just">
              <a:spcBef>
                <a:spcPts val="300"/>
              </a:spcBef>
              <a:buClr>
                <a:schemeClr val="accent2">
                  <a:lumMod val="75000"/>
                </a:schemeClr>
              </a:buClr>
              <a:buFont typeface="Wingdings" pitchFamily="2" charset="2"/>
              <a:buChar char="ü"/>
            </a:pPr>
            <a:r>
              <a:rPr lang="bg-BG" sz="1200" dirty="0" smtClean="0"/>
              <a:t>Няма </a:t>
            </a:r>
            <a:r>
              <a:rPr lang="bg-BG" sz="1200" dirty="0"/>
              <a:t>безплатен </a:t>
            </a:r>
            <a:r>
              <a:rPr lang="bg-BG" sz="1200" dirty="0" smtClean="0"/>
              <a:t>обяд! </a:t>
            </a:r>
            <a:r>
              <a:rPr lang="bg-BG" sz="1200" b="0" dirty="0"/>
              <a:t>– всички </a:t>
            </a:r>
            <a:r>
              <a:rPr lang="bg-BG" sz="1200" b="0" dirty="0" smtClean="0"/>
              <a:t>ние – местна и централна администрация, бизнеса и гражданите, трябва </a:t>
            </a:r>
            <a:r>
              <a:rPr lang="bg-BG" sz="1200" b="0" dirty="0"/>
              <a:t>да </a:t>
            </a:r>
            <a:r>
              <a:rPr lang="bg-BG" sz="1200" b="0" dirty="0" smtClean="0"/>
              <a:t>участваме </a:t>
            </a:r>
            <a:r>
              <a:rPr lang="bg-BG" sz="1200" b="0" dirty="0"/>
              <a:t>в публичните инвестиции; </a:t>
            </a:r>
            <a:r>
              <a:rPr lang="bg-BG" sz="1200" b="0" dirty="0" smtClean="0"/>
              <a:t>цената на публичната услуга трябва </a:t>
            </a:r>
            <a:r>
              <a:rPr lang="bg-BG" sz="1200" b="0" dirty="0"/>
              <a:t>да  покрива разходите, освен за хора, които имат нужда от спомоществователство от съгражданите си. С разумните инвестиции може да се повиши качеството на публичната </a:t>
            </a:r>
            <a:r>
              <a:rPr lang="bg-BG" sz="1200" b="0" dirty="0" smtClean="0"/>
              <a:t>услуга, така </a:t>
            </a:r>
            <a:r>
              <a:rPr lang="bg-BG" sz="1200" b="0" dirty="0"/>
              <a:t>и хората ще бъдат склонни да платят повече за </a:t>
            </a:r>
            <a:r>
              <a:rPr lang="bg-BG" sz="1200" b="0" dirty="0" smtClean="0"/>
              <a:t>нея и ще </a:t>
            </a:r>
            <a:r>
              <a:rPr lang="bg-BG" sz="1200" b="0" dirty="0"/>
              <a:t>имат по-голяма грижа за опазването </a:t>
            </a:r>
            <a:r>
              <a:rPr lang="bg-BG" sz="1200" b="0" dirty="0" smtClean="0"/>
              <a:t>й;</a:t>
            </a:r>
          </a:p>
          <a:p>
            <a:pPr marL="0" indent="0" algn="just">
              <a:spcBef>
                <a:spcPts val="300"/>
              </a:spcBef>
              <a:buClr>
                <a:schemeClr val="accent2">
                  <a:lumMod val="75000"/>
                </a:schemeClr>
              </a:buClr>
              <a:buNone/>
            </a:pPr>
            <a:endParaRPr lang="bg-BG" sz="1200" b="0" dirty="0" smtClean="0"/>
          </a:p>
          <a:p>
            <a:pPr algn="just">
              <a:spcBef>
                <a:spcPts val="300"/>
              </a:spcBef>
              <a:buClr>
                <a:schemeClr val="accent2">
                  <a:lumMod val="75000"/>
                </a:schemeClr>
              </a:buClr>
              <a:buFont typeface="Wingdings" pitchFamily="2" charset="2"/>
              <a:buChar char="ü"/>
            </a:pPr>
            <a:r>
              <a:rPr lang="bg-BG" sz="1200" b="0" dirty="0" smtClean="0"/>
              <a:t> </a:t>
            </a:r>
            <a:r>
              <a:rPr lang="bg-BG" sz="1200" dirty="0"/>
              <a:t>Имат ли Общините стимули да използват финансовите инструменти?</a:t>
            </a:r>
          </a:p>
          <a:p>
            <a:pPr marL="0" indent="0" algn="just">
              <a:spcBef>
                <a:spcPts val="300"/>
              </a:spcBef>
              <a:buClr>
                <a:schemeClr val="accent2">
                  <a:lumMod val="75000"/>
                </a:schemeClr>
              </a:buClr>
              <a:buNone/>
            </a:pPr>
            <a:endParaRPr lang="bg-BG" sz="1200" b="0" dirty="0" smtClean="0"/>
          </a:p>
          <a:p>
            <a:pPr algn="just">
              <a:spcBef>
                <a:spcPts val="300"/>
              </a:spcBef>
              <a:buClr>
                <a:schemeClr val="accent2">
                  <a:lumMod val="75000"/>
                </a:schemeClr>
              </a:buClr>
              <a:buFont typeface="Wingdings" pitchFamily="2" charset="2"/>
              <a:buChar char="ü"/>
            </a:pPr>
            <a:endParaRPr lang="bg-BG" sz="1200" b="0" dirty="0"/>
          </a:p>
          <a:p>
            <a:pPr algn="just">
              <a:spcBef>
                <a:spcPts val="600"/>
              </a:spcBef>
              <a:buFont typeface="Arial" charset="0"/>
              <a:buChar char="■"/>
            </a:pPr>
            <a:endParaRPr lang="bg-BG" sz="1400" dirty="0" smtClean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itle 1"/>
          <p:cNvSpPr txBox="1">
            <a:spLocks/>
          </p:cNvSpPr>
          <p:nvPr/>
        </p:nvSpPr>
        <p:spPr bwMode="auto">
          <a:xfrm>
            <a:off x="444500" y="825500"/>
            <a:ext cx="8128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bg-BG" sz="18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172" name="Rectangle 2"/>
          <p:cNvSpPr>
            <a:spLocks noGrp="1" noChangeArrowheads="1"/>
          </p:cNvSpPr>
          <p:nvPr>
            <p:ph idx="1"/>
          </p:nvPr>
        </p:nvSpPr>
        <p:spPr>
          <a:xfrm>
            <a:off x="647700" y="3274901"/>
            <a:ext cx="8064500" cy="646331"/>
          </a:xfrm>
        </p:spPr>
        <p:txBody>
          <a:bodyPr anchor="ctr">
            <a:spAutoFit/>
          </a:bodyPr>
          <a:lstStyle/>
          <a:p>
            <a:pPr marL="0" indent="0" algn="ctr">
              <a:buClr>
                <a:schemeClr val="accent2">
                  <a:lumMod val="75000"/>
                </a:schemeClr>
              </a:buClr>
              <a:buNone/>
              <a:tabLst>
                <a:tab pos="630238" algn="l"/>
                <a:tab pos="677863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bg-BG" sz="36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Идентифициране на </a:t>
            </a:r>
            <a:r>
              <a:rPr lang="bg-BG" sz="36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проекти</a:t>
            </a:r>
            <a:endParaRPr lang="bg-BG" sz="36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540" y="848297"/>
            <a:ext cx="8482988" cy="1498295"/>
          </a:xfrm>
        </p:spPr>
        <p:txBody>
          <a:bodyPr/>
          <a:lstStyle/>
          <a:p>
            <a:pPr algn="ctr"/>
            <a:r>
              <a:rPr lang="bg-BG" dirty="0" smtClean="0">
                <a:solidFill>
                  <a:schemeClr val="tx1"/>
                </a:solidFill>
              </a:rPr>
              <a:t/>
            </a:r>
            <a:br>
              <a:rPr lang="bg-BG" dirty="0" smtClean="0">
                <a:solidFill>
                  <a:schemeClr val="tx1"/>
                </a:solidFill>
              </a:rPr>
            </a:br>
            <a:r>
              <a:rPr lang="bg-BG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Пазари </a:t>
            </a:r>
            <a:r>
              <a:rPr lang="bg-BG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тържища/борси </a:t>
            </a:r>
            <a:r>
              <a:rPr lang="bg-BG" sz="2000" b="0" dirty="0" smtClean="0"/>
              <a:t/>
            </a:r>
            <a:br>
              <a:rPr lang="bg-BG" sz="2000" b="0" dirty="0" smtClean="0"/>
            </a:br>
            <a:r>
              <a:rPr lang="bg-BG" sz="2000" b="0" dirty="0" smtClean="0"/>
              <a:t/>
            </a:r>
            <a:br>
              <a:rPr lang="bg-BG" sz="2000" b="0" dirty="0" smtClean="0"/>
            </a:br>
            <a:r>
              <a:rPr lang="bg-BG" sz="1400" dirty="0" smtClean="0">
                <a:solidFill>
                  <a:schemeClr val="tx1"/>
                </a:solidFill>
              </a:rPr>
              <a:t>Община </a:t>
            </a:r>
            <a:r>
              <a:rPr lang="bg-BG" sz="1400" dirty="0">
                <a:solidFill>
                  <a:schemeClr val="tx1"/>
                </a:solidFill>
              </a:rPr>
              <a:t>Стара Загора</a:t>
            </a:r>
            <a:br>
              <a:rPr lang="bg-BG" sz="1400" dirty="0">
                <a:solidFill>
                  <a:schemeClr val="tx1"/>
                </a:solidFill>
              </a:rPr>
            </a:br>
            <a:r>
              <a:rPr lang="bg-BG" sz="1400" dirty="0">
                <a:solidFill>
                  <a:schemeClr val="tx1"/>
                </a:solidFill>
              </a:rPr>
              <a:t>Реконструкция на Централен Общински пазар в гр. Стара Загора – бюджет на проекта 2 800 000 лева</a:t>
            </a:r>
            <a:r>
              <a:rPr lang="bg-BG" sz="1400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bg-BG" sz="1400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bg-BG" sz="1400" dirty="0">
              <a:solidFill>
                <a:schemeClr val="tx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478795"/>
            <a:ext cx="4040188" cy="506776"/>
          </a:xfrm>
        </p:spPr>
        <p:txBody>
          <a:bodyPr/>
          <a:lstStyle/>
          <a:p>
            <a:pPr algn="ctr"/>
            <a:r>
              <a:rPr lang="bg-BG" sz="1800" dirty="0" smtClean="0"/>
              <a:t>ПРЕДИ</a:t>
            </a:r>
            <a:endParaRPr lang="bg-BG" sz="18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1" y="2985571"/>
            <a:ext cx="4039096" cy="2985017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478795"/>
            <a:ext cx="4041775" cy="506776"/>
          </a:xfrm>
        </p:spPr>
        <p:txBody>
          <a:bodyPr/>
          <a:lstStyle/>
          <a:p>
            <a:pPr algn="ctr"/>
            <a:r>
              <a:rPr lang="bg-BG" sz="1800" dirty="0" smtClean="0"/>
              <a:t>СЛЕД</a:t>
            </a:r>
            <a:endParaRPr lang="bg-BG" sz="1800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3934" y="2985571"/>
            <a:ext cx="4042866" cy="2985017"/>
          </a:xfrm>
        </p:spPr>
      </p:pic>
    </p:spTree>
    <p:extLst>
      <p:ext uri="{BB962C8B-B14F-4D97-AF65-F5344CB8AC3E}">
        <p14:creationId xmlns:p14="http://schemas.microsoft.com/office/powerpoint/2010/main" val="1315961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540" y="848297"/>
            <a:ext cx="8482988" cy="1498295"/>
          </a:xfrm>
        </p:spPr>
        <p:txBody>
          <a:bodyPr/>
          <a:lstStyle/>
          <a:p>
            <a:pPr algn="ctr"/>
            <a:r>
              <a:rPr lang="bg-BG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Многофункционални </a:t>
            </a:r>
            <a:r>
              <a:rPr lang="bg-BG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експо</a:t>
            </a:r>
            <a:r>
              <a:rPr lang="bg-BG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bg-BG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площи</a:t>
            </a:r>
            <a:br>
              <a:rPr lang="bg-BG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bg-BG" sz="2000" dirty="0" smtClean="0">
                <a:solidFill>
                  <a:schemeClr val="tx1"/>
                </a:solidFill>
              </a:rPr>
              <a:t/>
            </a:r>
            <a:br>
              <a:rPr lang="bg-BG" sz="2000" dirty="0" smtClean="0">
                <a:solidFill>
                  <a:schemeClr val="tx1"/>
                </a:solidFill>
              </a:rPr>
            </a:br>
            <a:r>
              <a:rPr lang="bg-BG" sz="1400" dirty="0">
                <a:solidFill>
                  <a:schemeClr val="tx1"/>
                </a:solidFill>
              </a:rPr>
              <a:t>Община Бургас</a:t>
            </a:r>
            <a:br>
              <a:rPr lang="bg-BG" sz="1400" dirty="0">
                <a:solidFill>
                  <a:schemeClr val="tx1"/>
                </a:solidFill>
              </a:rPr>
            </a:br>
            <a:r>
              <a:rPr lang="bg-BG" sz="1400" dirty="0">
                <a:solidFill>
                  <a:schemeClr val="tx1"/>
                </a:solidFill>
              </a:rPr>
              <a:t>Реконструкция на Експозиционен център Флора, гр. Бургас – бюджет на проекта 3 400 000 лева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478795"/>
            <a:ext cx="4040188" cy="506776"/>
          </a:xfrm>
        </p:spPr>
        <p:txBody>
          <a:bodyPr/>
          <a:lstStyle/>
          <a:p>
            <a:pPr algn="ctr"/>
            <a:r>
              <a:rPr lang="bg-BG" sz="1800" dirty="0" smtClean="0"/>
              <a:t>ПРЕДИ</a:t>
            </a:r>
            <a:endParaRPr lang="bg-BG" sz="18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985571"/>
            <a:ext cx="4040188" cy="2985017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478795"/>
            <a:ext cx="4041775" cy="506776"/>
          </a:xfrm>
        </p:spPr>
        <p:txBody>
          <a:bodyPr/>
          <a:lstStyle/>
          <a:p>
            <a:pPr algn="ctr"/>
            <a:r>
              <a:rPr lang="bg-BG" sz="1800" dirty="0" smtClean="0"/>
              <a:t>СЛЕД</a:t>
            </a:r>
            <a:endParaRPr lang="bg-BG" sz="1800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2985571"/>
            <a:ext cx="4041775" cy="2985017"/>
          </a:xfrm>
        </p:spPr>
      </p:pic>
    </p:spTree>
    <p:extLst>
      <p:ext uri="{BB962C8B-B14F-4D97-AF65-F5344CB8AC3E}">
        <p14:creationId xmlns:p14="http://schemas.microsoft.com/office/powerpoint/2010/main" val="190236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540" y="848297"/>
            <a:ext cx="8482988" cy="1498295"/>
          </a:xfrm>
        </p:spPr>
        <p:txBody>
          <a:bodyPr/>
          <a:lstStyle/>
          <a:p>
            <a:pPr algn="ctr"/>
            <a:r>
              <a:rPr lang="bg-BG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Общински/публични имоти с </a:t>
            </a:r>
            <a:r>
              <a:rPr lang="bg-BG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обществени функции</a:t>
            </a:r>
            <a:r>
              <a:rPr lang="bg-BG" dirty="0" smtClean="0">
                <a:solidFill>
                  <a:schemeClr val="tx1"/>
                </a:solidFill>
              </a:rPr>
              <a:t/>
            </a:r>
            <a:br>
              <a:rPr lang="bg-BG" dirty="0" smtClean="0">
                <a:solidFill>
                  <a:schemeClr val="tx1"/>
                </a:solidFill>
              </a:rPr>
            </a:br>
            <a:r>
              <a:rPr lang="bg-BG" sz="2000" dirty="0" smtClean="0">
                <a:solidFill>
                  <a:schemeClr val="tx1"/>
                </a:solidFill>
              </a:rPr>
              <a:t/>
            </a:r>
            <a:br>
              <a:rPr lang="bg-BG" sz="2000" dirty="0" smtClean="0">
                <a:solidFill>
                  <a:schemeClr val="tx1"/>
                </a:solidFill>
              </a:rPr>
            </a:br>
            <a:r>
              <a:rPr lang="bg-BG" sz="1400" dirty="0">
                <a:solidFill>
                  <a:schemeClr val="tx1"/>
                </a:solidFill>
              </a:rPr>
              <a:t>Община Варна </a:t>
            </a:r>
            <a:br>
              <a:rPr lang="bg-BG" sz="1400" dirty="0">
                <a:solidFill>
                  <a:schemeClr val="tx1"/>
                </a:solidFill>
              </a:rPr>
            </a:br>
            <a:r>
              <a:rPr lang="bg-BG" sz="1400" dirty="0">
                <a:solidFill>
                  <a:schemeClr val="tx1"/>
                </a:solidFill>
              </a:rPr>
              <a:t>Реконструкция на „Юнашки салон” в гр.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bg-BG" sz="1400" dirty="0">
                <a:solidFill>
                  <a:schemeClr val="tx1"/>
                </a:solidFill>
              </a:rPr>
              <a:t>Варна - бюджет на проекта 1 800 000 лева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478795"/>
            <a:ext cx="4040188" cy="506776"/>
          </a:xfrm>
        </p:spPr>
        <p:txBody>
          <a:bodyPr/>
          <a:lstStyle/>
          <a:p>
            <a:pPr algn="ctr"/>
            <a:r>
              <a:rPr lang="bg-BG" sz="1800" dirty="0" smtClean="0"/>
              <a:t>ПРЕДИ</a:t>
            </a:r>
            <a:endParaRPr lang="bg-BG" sz="18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985571"/>
            <a:ext cx="4040188" cy="2985017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478795"/>
            <a:ext cx="4041775" cy="506776"/>
          </a:xfrm>
        </p:spPr>
        <p:txBody>
          <a:bodyPr/>
          <a:lstStyle/>
          <a:p>
            <a:pPr algn="ctr"/>
            <a:r>
              <a:rPr lang="bg-BG" sz="1800" dirty="0" smtClean="0"/>
              <a:t>СЛЕД</a:t>
            </a:r>
            <a:endParaRPr lang="bg-BG" sz="1800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6" y="2985571"/>
            <a:ext cx="4041774" cy="2985017"/>
          </a:xfrm>
        </p:spPr>
      </p:pic>
    </p:spTree>
    <p:extLst>
      <p:ext uri="{BB962C8B-B14F-4D97-AF65-F5344CB8AC3E}">
        <p14:creationId xmlns:p14="http://schemas.microsoft.com/office/powerpoint/2010/main" val="56148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540" y="848297"/>
            <a:ext cx="8482988" cy="1498295"/>
          </a:xfrm>
        </p:spPr>
        <p:txBody>
          <a:bodyPr/>
          <a:lstStyle/>
          <a:p>
            <a:pPr algn="ctr"/>
            <a:r>
              <a:rPr lang="bg-BG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Реновиране на спортна </a:t>
            </a:r>
            <a:r>
              <a:rPr lang="bg-BG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инфраструктура насочена към масов спорт </a:t>
            </a:r>
            <a:r>
              <a:rPr lang="bg-BG" dirty="0" smtClean="0">
                <a:solidFill>
                  <a:schemeClr val="tx1"/>
                </a:solidFill>
              </a:rPr>
              <a:t/>
            </a:r>
            <a:br>
              <a:rPr lang="bg-BG" dirty="0" smtClean="0">
                <a:solidFill>
                  <a:schemeClr val="tx1"/>
                </a:solidFill>
              </a:rPr>
            </a:br>
            <a:r>
              <a:rPr lang="bg-BG" sz="2000" b="0" dirty="0" smtClean="0"/>
              <a:t/>
            </a:r>
            <a:br>
              <a:rPr lang="bg-BG" sz="2000" b="0" dirty="0" smtClean="0"/>
            </a:br>
            <a:r>
              <a:rPr lang="bg-BG" sz="1400" dirty="0">
                <a:solidFill>
                  <a:schemeClr val="tx1"/>
                </a:solidFill>
              </a:rPr>
              <a:t>Община Стара Загора </a:t>
            </a:r>
            <a:br>
              <a:rPr lang="bg-BG" sz="1400" dirty="0">
                <a:solidFill>
                  <a:schemeClr val="tx1"/>
                </a:solidFill>
              </a:rPr>
            </a:br>
            <a:r>
              <a:rPr lang="bg-BG" sz="1400" dirty="0">
                <a:solidFill>
                  <a:schemeClr val="tx1"/>
                </a:solidFill>
              </a:rPr>
              <a:t>Реконструкция на покрит Общински басейн в гр. Стара Загора - бюджет на проекта 2 </a:t>
            </a:r>
            <a:r>
              <a:rPr lang="en-US" sz="1400" dirty="0">
                <a:solidFill>
                  <a:schemeClr val="tx1"/>
                </a:solidFill>
              </a:rPr>
              <a:t>73</a:t>
            </a:r>
            <a:r>
              <a:rPr lang="bg-BG" sz="1400" dirty="0">
                <a:solidFill>
                  <a:schemeClr val="tx1"/>
                </a:solidFill>
              </a:rPr>
              <a:t>0 000 лева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478795"/>
            <a:ext cx="4040188" cy="506776"/>
          </a:xfrm>
        </p:spPr>
        <p:txBody>
          <a:bodyPr/>
          <a:lstStyle/>
          <a:p>
            <a:pPr algn="ctr"/>
            <a:r>
              <a:rPr lang="bg-BG" sz="1800" dirty="0" smtClean="0"/>
              <a:t>ПРЕДИ</a:t>
            </a:r>
            <a:endParaRPr lang="bg-BG" sz="18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985571"/>
            <a:ext cx="4040188" cy="2985017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478795"/>
            <a:ext cx="4041775" cy="506776"/>
          </a:xfrm>
        </p:spPr>
        <p:txBody>
          <a:bodyPr/>
          <a:lstStyle/>
          <a:p>
            <a:pPr algn="ctr"/>
            <a:r>
              <a:rPr lang="bg-BG" sz="1800" dirty="0" smtClean="0"/>
              <a:t>СЛЕД</a:t>
            </a:r>
            <a:endParaRPr lang="bg-BG" sz="1800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2985571"/>
            <a:ext cx="4041775" cy="2985017"/>
          </a:xfrm>
        </p:spPr>
      </p:pic>
    </p:spTree>
    <p:extLst>
      <p:ext uri="{BB962C8B-B14F-4D97-AF65-F5344CB8AC3E}">
        <p14:creationId xmlns:p14="http://schemas.microsoft.com/office/powerpoint/2010/main" val="570713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540" y="848297"/>
            <a:ext cx="8482988" cy="1498295"/>
          </a:xfrm>
        </p:spPr>
        <p:txBody>
          <a:bodyPr/>
          <a:lstStyle/>
          <a:p>
            <a:pPr algn="ctr"/>
            <a:r>
              <a:rPr lang="bg-BG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Нова спортна </a:t>
            </a:r>
            <a:r>
              <a:rPr lang="bg-BG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инфраструктура насочена към масов </a:t>
            </a:r>
            <a:r>
              <a:rPr lang="bg-BG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спорт</a:t>
            </a:r>
            <a:br>
              <a:rPr lang="bg-BG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bg-BG" dirty="0" smtClean="0">
                <a:solidFill>
                  <a:schemeClr val="tx1"/>
                </a:solidFill>
              </a:rPr>
              <a:t> </a:t>
            </a:r>
            <a:r>
              <a:rPr lang="bg-BG" sz="2000" b="0" dirty="0" smtClean="0"/>
              <a:t/>
            </a:r>
            <a:br>
              <a:rPr lang="bg-BG" sz="2000" b="0" dirty="0" smtClean="0"/>
            </a:br>
            <a:r>
              <a:rPr lang="bg-BG" sz="1400" dirty="0">
                <a:solidFill>
                  <a:schemeClr val="tx1"/>
                </a:solidFill>
              </a:rPr>
              <a:t>Община Бургас</a:t>
            </a:r>
            <a:br>
              <a:rPr lang="bg-BG" sz="1400" dirty="0">
                <a:solidFill>
                  <a:schemeClr val="tx1"/>
                </a:solidFill>
              </a:rPr>
            </a:br>
            <a:r>
              <a:rPr lang="bg-BG" sz="1400" dirty="0">
                <a:solidFill>
                  <a:schemeClr val="tx1"/>
                </a:solidFill>
              </a:rPr>
              <a:t>Изграждане на нов спортен комплекс със закрит плувен басейн, футболно игрище, тенис корт в кв. Славейков, гр. Бургас - бюджет на проекта 1</a:t>
            </a:r>
            <a:r>
              <a:rPr lang="en-US" sz="1400" dirty="0">
                <a:solidFill>
                  <a:schemeClr val="tx1"/>
                </a:solidFill>
              </a:rPr>
              <a:t>6</a:t>
            </a:r>
            <a:r>
              <a:rPr lang="bg-BG" sz="1400" dirty="0">
                <a:solidFill>
                  <a:schemeClr val="tx1"/>
                </a:solidFill>
              </a:rPr>
              <a:t> </a:t>
            </a:r>
            <a:r>
              <a:rPr lang="en-US" sz="1400" dirty="0">
                <a:solidFill>
                  <a:schemeClr val="tx1"/>
                </a:solidFill>
              </a:rPr>
              <a:t>63</a:t>
            </a:r>
            <a:r>
              <a:rPr lang="bg-BG" sz="1400" dirty="0">
                <a:solidFill>
                  <a:schemeClr val="tx1"/>
                </a:solidFill>
              </a:rPr>
              <a:t>0 000 лева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478795"/>
            <a:ext cx="4040188" cy="506776"/>
          </a:xfrm>
        </p:spPr>
        <p:txBody>
          <a:bodyPr/>
          <a:lstStyle/>
          <a:p>
            <a:pPr algn="ctr"/>
            <a:r>
              <a:rPr lang="bg-BG" sz="1800" dirty="0" smtClean="0"/>
              <a:t>ПРЕДИ</a:t>
            </a:r>
            <a:endParaRPr lang="bg-BG" sz="18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896" y="2988555"/>
            <a:ext cx="3974135" cy="2979049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478795"/>
            <a:ext cx="4041775" cy="506776"/>
          </a:xfrm>
        </p:spPr>
        <p:txBody>
          <a:bodyPr/>
          <a:lstStyle/>
          <a:p>
            <a:pPr algn="ctr"/>
            <a:r>
              <a:rPr lang="bg-BG" sz="1800" dirty="0" smtClean="0"/>
              <a:t>В ПРОЦЕС</a:t>
            </a:r>
            <a:endParaRPr lang="bg-BG" sz="1800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3255" y="3032960"/>
            <a:ext cx="3825315" cy="2890238"/>
          </a:xfrm>
        </p:spPr>
      </p:pic>
    </p:spTree>
    <p:extLst>
      <p:ext uri="{BB962C8B-B14F-4D97-AF65-F5344CB8AC3E}">
        <p14:creationId xmlns:p14="http://schemas.microsoft.com/office/powerpoint/2010/main" val="3246564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540" y="848297"/>
            <a:ext cx="8482988" cy="1498295"/>
          </a:xfrm>
        </p:spPr>
        <p:txBody>
          <a:bodyPr/>
          <a:lstStyle/>
          <a:p>
            <a:pPr algn="ctr"/>
            <a:r>
              <a:rPr lang="bg-BG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bg-BG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bg-BG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Градска мобилност</a:t>
            </a:r>
            <a:br>
              <a:rPr lang="bg-BG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bg-BG" sz="1800" dirty="0" smtClean="0">
                <a:solidFill>
                  <a:schemeClr val="accent2">
                    <a:lumMod val="75000"/>
                  </a:schemeClr>
                </a:solidFill>
              </a:rPr>
              <a:t>транспортни </a:t>
            </a:r>
            <a:r>
              <a:rPr lang="bg-BG" sz="1800" dirty="0">
                <a:solidFill>
                  <a:schemeClr val="accent2">
                    <a:lumMod val="75000"/>
                  </a:schemeClr>
                </a:solidFill>
              </a:rPr>
              <a:t>средства; </a:t>
            </a:r>
            <a:r>
              <a:rPr lang="bg-BG" sz="1800" dirty="0" smtClean="0">
                <a:solidFill>
                  <a:schemeClr val="accent2">
                    <a:lumMod val="75000"/>
                  </a:schemeClr>
                </a:solidFill>
              </a:rPr>
              <a:t>системи </a:t>
            </a:r>
            <a:r>
              <a:rPr lang="bg-BG" sz="1800" dirty="0">
                <a:solidFill>
                  <a:schemeClr val="accent2">
                    <a:lumMod val="75000"/>
                  </a:schemeClr>
                </a:solidFill>
              </a:rPr>
              <a:t>за управление; билетна </a:t>
            </a:r>
            <a:r>
              <a:rPr lang="bg-BG" sz="1800" dirty="0" smtClean="0">
                <a:solidFill>
                  <a:schemeClr val="accent2">
                    <a:lumMod val="75000"/>
                  </a:schemeClr>
                </a:solidFill>
              </a:rPr>
              <a:t>система</a:t>
            </a:r>
            <a:br>
              <a:rPr lang="bg-BG" sz="18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bg-BG" sz="1800" dirty="0" smtClean="0">
                <a:solidFill>
                  <a:schemeClr val="accent2">
                    <a:lumMod val="75000"/>
                  </a:schemeClr>
                </a:solidFill>
              </a:rPr>
              <a:t>възможност за съчетание с грант по ОПРР 2014 - </a:t>
            </a:r>
            <a:r>
              <a:rPr lang="bg-BG" sz="1800" dirty="0" smtClean="0">
                <a:solidFill>
                  <a:schemeClr val="accent2">
                    <a:lumMod val="75000"/>
                  </a:schemeClr>
                </a:solidFill>
              </a:rPr>
              <a:t>2020</a:t>
            </a:r>
            <a:r>
              <a:rPr lang="bg-BG" dirty="0">
                <a:solidFill>
                  <a:schemeClr val="tx1"/>
                </a:solidFill>
              </a:rPr>
              <a:t/>
            </a:r>
            <a:br>
              <a:rPr lang="bg-BG" dirty="0">
                <a:solidFill>
                  <a:schemeClr val="tx1"/>
                </a:solidFill>
              </a:rPr>
            </a:br>
            <a:r>
              <a:rPr lang="bg-BG" sz="1400" dirty="0" smtClean="0">
                <a:solidFill>
                  <a:schemeClr val="tx1"/>
                </a:solidFill>
              </a:rPr>
              <a:t/>
            </a:r>
            <a:br>
              <a:rPr lang="bg-BG" sz="1400" dirty="0" smtClean="0">
                <a:solidFill>
                  <a:schemeClr val="tx1"/>
                </a:solidFill>
              </a:rPr>
            </a:br>
            <a:r>
              <a:rPr lang="bg-BG" sz="1400" dirty="0">
                <a:solidFill>
                  <a:schemeClr val="tx1"/>
                </a:solidFill>
              </a:rPr>
              <a:t>Б</a:t>
            </a:r>
            <a:r>
              <a:rPr lang="bg-BG" sz="1400" dirty="0" smtClean="0">
                <a:solidFill>
                  <a:schemeClr val="tx1"/>
                </a:solidFill>
              </a:rPr>
              <a:t>ургасбус </a:t>
            </a:r>
            <a:r>
              <a:rPr lang="bg-BG" sz="1400" dirty="0">
                <a:solidFill>
                  <a:schemeClr val="tx1"/>
                </a:solidFill>
              </a:rPr>
              <a:t>ЕООД</a:t>
            </a:r>
            <a:br>
              <a:rPr lang="bg-BG" sz="1400" dirty="0">
                <a:solidFill>
                  <a:schemeClr val="tx1"/>
                </a:solidFill>
              </a:rPr>
            </a:br>
            <a:r>
              <a:rPr lang="bg-BG" sz="1400" dirty="0">
                <a:solidFill>
                  <a:schemeClr val="tx1"/>
                </a:solidFill>
              </a:rPr>
              <a:t>Закупуване на автобуси за градски </a:t>
            </a:r>
            <a:r>
              <a:rPr lang="bg-BG" sz="1400" dirty="0" smtClean="0">
                <a:solidFill>
                  <a:schemeClr val="tx1"/>
                </a:solidFill>
              </a:rPr>
              <a:t>транспорт - </a:t>
            </a:r>
            <a:r>
              <a:rPr lang="bg-BG" sz="1400" dirty="0">
                <a:solidFill>
                  <a:schemeClr val="tx1"/>
                </a:solidFill>
              </a:rPr>
              <a:t>бюджет на проекта 4 100 000 лева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478795"/>
            <a:ext cx="4040188" cy="506776"/>
          </a:xfrm>
        </p:spPr>
        <p:txBody>
          <a:bodyPr/>
          <a:lstStyle/>
          <a:p>
            <a:pPr algn="ctr"/>
            <a:r>
              <a:rPr lang="bg-BG" sz="1800" dirty="0" smtClean="0"/>
              <a:t>ПРЕДИ</a:t>
            </a:r>
            <a:endParaRPr lang="bg-BG" sz="18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540" y="2985571"/>
            <a:ext cx="4144848" cy="2985017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478795"/>
            <a:ext cx="4041775" cy="506776"/>
          </a:xfrm>
        </p:spPr>
        <p:txBody>
          <a:bodyPr/>
          <a:lstStyle/>
          <a:p>
            <a:pPr algn="ctr"/>
            <a:r>
              <a:rPr lang="bg-BG" sz="1800" dirty="0" smtClean="0"/>
              <a:t>СЛЕД</a:t>
            </a:r>
            <a:endParaRPr lang="bg-BG" sz="1800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6" y="2985571"/>
            <a:ext cx="4041774" cy="2985017"/>
          </a:xfrm>
        </p:spPr>
      </p:pic>
    </p:spTree>
    <p:extLst>
      <p:ext uri="{BB962C8B-B14F-4D97-AF65-F5344CB8AC3E}">
        <p14:creationId xmlns:p14="http://schemas.microsoft.com/office/powerpoint/2010/main" val="4144759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bg-BG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bg-BG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bg-BG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bg-BG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10556</TotalTime>
  <Words>502</Words>
  <Application>Microsoft Office PowerPoint</Application>
  <PresentationFormat>On-screen Show (4:3)</PresentationFormat>
  <Paragraphs>91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Custom Design</vt:lpstr>
      <vt:lpstr>1_Custom Design</vt:lpstr>
      <vt:lpstr>PowerPoint Presentation</vt:lpstr>
      <vt:lpstr>Нашата визия за философията на финансовите инструменти</vt:lpstr>
      <vt:lpstr>PowerPoint Presentation</vt:lpstr>
      <vt:lpstr> Пазари и тържища/борси   Община Стара Загора Реконструкция на Централен Общински пазар в гр. Стара Загора – бюджет на проекта 2 800 000 лева </vt:lpstr>
      <vt:lpstr>Многофункционални експо площи  Община Бургас Реконструкция на Експозиционен център Флора, гр. Бургас – бюджет на проекта 3 400 000 лева</vt:lpstr>
      <vt:lpstr>Общински/публични имоти с обществени функции  Община Варна  Реконструкция на „Юнашки салон” в гр. Варна - бюджет на проекта 1 800 000 лева</vt:lpstr>
      <vt:lpstr>Реновиране на спортна инфраструктура насочена към масов спорт   Община Стара Загора  Реконструкция на покрит Общински басейн в гр. Стара Загора - бюджет на проекта 2 730 000 лева</vt:lpstr>
      <vt:lpstr>Нова спортна инфраструктура насочена към масов спорт   Община Бургас Изграждане на нов спортен комплекс със закрит плувен басейн, футболно игрище, тенис корт в кв. Славейков, гр. Бургас - бюджет на проекта 16 630 000 лева</vt:lpstr>
      <vt:lpstr> Градска мобилност транспортни средства; системи за управление; билетна система възможност за съчетание с грант по ОПРР 2014 - 2020  Бургасбус ЕООД Закупуване на автобуси за градски транспорт - бюджет на проекта 4 100 000 лева</vt:lpstr>
      <vt:lpstr> Градска мобилност наземни, подземни, многоетажни паркинги възможност за съчетание с грант по ОПРР 2014 - 2020  Община Варна  Разширяване на съществуващ наземен паркинг на бул. Приморски и рехабилитация на  ул. 8-ми Ноември в гр. Варна – бюджет на проекта 1 100 000 лева</vt:lpstr>
      <vt:lpstr>Паркове, зони за развлечение, зоопаркове</vt:lpstr>
      <vt:lpstr>Места за култура и развлечение  кина, музеи, театри, галерии разширяване дейностите, за които тези пространства могат да се ползват</vt:lpstr>
      <vt:lpstr>Публични услуги градско осветление, отопление, вода, отпадъци</vt:lpstr>
      <vt:lpstr>ИПГВР – възможности за развитие и промяна</vt:lpstr>
      <vt:lpstr>Структуриране на бизнес план</vt:lpstr>
      <vt:lpstr>PowerPoint Presentation</vt:lpstr>
    </vt:vector>
  </TitlesOfParts>
  <Company>Student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Fankoff</dc:creator>
  <cp:lastModifiedBy>Martin Zaimov</cp:lastModifiedBy>
  <cp:revision>411</cp:revision>
  <dcterms:created xsi:type="dcterms:W3CDTF">2009-02-08T11:59:35Z</dcterms:created>
  <dcterms:modified xsi:type="dcterms:W3CDTF">2017-06-21T19:38:56Z</dcterms:modified>
</cp:coreProperties>
</file>